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73" r:id="rId10"/>
    <p:sldId id="286" r:id="rId11"/>
    <p:sldId id="287" r:id="rId12"/>
    <p:sldId id="288" r:id="rId13"/>
    <p:sldId id="289" r:id="rId14"/>
    <p:sldId id="290" r:id="rId15"/>
    <p:sldId id="292" r:id="rId16"/>
    <p:sldId id="293" r:id="rId17"/>
    <p:sldId id="294" r:id="rId18"/>
    <p:sldId id="299" r:id="rId19"/>
    <p:sldId id="300" r:id="rId20"/>
    <p:sldId id="297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65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2697E-54EC-4582-A918-CFE3FFEAC02B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C2464-3F7E-4EBB-B0A9-6BB1495AB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04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09EB1-B78B-4F02-A82C-5447CCAEAA8F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18963-DCB2-4194-969E-80EBF3504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19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B39BE-CB07-42AC-B31E-63E4DFBEA3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12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4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7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00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70113" y="765175"/>
            <a:ext cx="8388000" cy="969282"/>
          </a:xfrm>
        </p:spPr>
        <p:txBody>
          <a:bodyPr/>
          <a:lstStyle>
            <a:lvl1pPr marL="0" indent="0">
              <a:buNone/>
              <a:defRPr sz="3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70113" y="295683"/>
            <a:ext cx="8388000" cy="469492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370800" y="1810800"/>
            <a:ext cx="8388000" cy="453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BB52C-F5F7-4F1F-975D-D7AF6A15A40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0405592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65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6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69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6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8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6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89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71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3B425-839E-44A5-B2D5-B1DDFE3F0ACC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BA2DE-A5D5-4228-8BD2-B8D53D2E9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56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en-US" sz="3200" b="1" dirty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Public Private Partnership Task Forces</a:t>
            </a:r>
            <a:br>
              <a:rPr lang="en-US" altLang="en-US" sz="3200" b="1" dirty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altLang="en-US" sz="3200" b="1" dirty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ACTIVITIES’ UPDATES</a:t>
            </a:r>
            <a:br>
              <a:rPr lang="en-US" altLang="en-US" sz="3200" b="1" dirty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endParaRPr lang="en-US" sz="3200" dirty="0">
              <a:solidFill>
                <a:srgbClr val="0070C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4038600" cy="2971800"/>
          </a:xfrm>
        </p:spPr>
        <p:txBody>
          <a:bodyPr/>
          <a:lstStyle/>
          <a:p>
            <a:pPr marL="0" indent="0">
              <a:buNone/>
            </a:pPr>
            <a:endParaRPr lang="en-US" altLang="en-US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en-US" altLang="en-US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PSAV Secretariat</a:t>
            </a:r>
            <a:br>
              <a:rPr lang="en-US" altLang="en-US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International </a:t>
            </a:r>
            <a:r>
              <a:rPr lang="en-US" altLang="en-US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Cooperation Department</a:t>
            </a:r>
            <a:endParaRPr lang="en-US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 descr="Kết quả hình ảnh cho ppp model in agriculture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2783" y="2895600"/>
            <a:ext cx="4002617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6581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845" y="838200"/>
            <a:ext cx="3389313" cy="1600200"/>
          </a:xfrm>
        </p:spPr>
        <p:txBody>
          <a:bodyPr/>
          <a:lstStyle/>
          <a:p>
            <a:r>
              <a:rPr lang="en-US" i="1" dirty="0">
                <a:solidFill>
                  <a:srgbClr val="0070C0"/>
                </a:solidFill>
              </a:rPr>
              <a:t>2.1 PPP Coffee Task Force</a:t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>Co-chaired by DCP and Nestle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75050" y="1143000"/>
            <a:ext cx="5568950" cy="57150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256 demo plots in 4 </a:t>
            </a:r>
            <a:r>
              <a:rPr lang="en-US" sz="2000" dirty="0" err="1">
                <a:solidFill>
                  <a:schemeClr val="tx1"/>
                </a:solidFill>
              </a:rPr>
              <a:t>provices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Yield increasing 12% (</a:t>
            </a:r>
            <a:r>
              <a:rPr lang="en-US" sz="2000" dirty="0"/>
              <a:t>from</a:t>
            </a:r>
            <a:r>
              <a:rPr lang="en-US" sz="2000" dirty="0">
                <a:solidFill>
                  <a:schemeClr val="tx1"/>
                </a:solidFill>
              </a:rPr>
              <a:t> 2010 – 2014); to 17% (</a:t>
            </a:r>
            <a:r>
              <a:rPr lang="en-US" sz="2000" dirty="0"/>
              <a:t>from</a:t>
            </a:r>
            <a:r>
              <a:rPr lang="en-US" sz="2000" dirty="0">
                <a:solidFill>
                  <a:schemeClr val="tx1"/>
                </a:solidFill>
              </a:rPr>
              <a:t> 2015 – 2016)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Farm income </a:t>
            </a:r>
            <a:r>
              <a:rPr lang="en-US" sz="2000" dirty="0"/>
              <a:t>higher about 14%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Reducing about 55% of </a:t>
            </a:r>
            <a:r>
              <a:rPr lang="en-US" sz="2000" dirty="0" err="1">
                <a:solidFill>
                  <a:schemeClr val="tx1"/>
                </a:solidFill>
              </a:rPr>
              <a:t>Ferlitizer</a:t>
            </a:r>
            <a:r>
              <a:rPr lang="en-US" sz="2000" dirty="0">
                <a:solidFill>
                  <a:schemeClr val="tx1"/>
                </a:solidFill>
              </a:rPr>
              <a:t> Carbon Footprint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Training on </a:t>
            </a:r>
            <a:r>
              <a:rPr lang="en-US" sz="2000" dirty="0" err="1">
                <a:solidFill>
                  <a:schemeClr val="tx1"/>
                </a:solidFill>
              </a:rPr>
              <a:t>sustatian</a:t>
            </a:r>
            <a:r>
              <a:rPr lang="en-US" sz="2000" dirty="0" err="1"/>
              <a:t>able</a:t>
            </a:r>
            <a:r>
              <a:rPr lang="en-US" sz="2000" dirty="0"/>
              <a:t> practice for farmers and group leaders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Contribute the establish of VCCB; core members of Production Sub-committee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Support to develop NSC; </a:t>
            </a:r>
            <a:r>
              <a:rPr lang="en-US" sz="2000" dirty="0" err="1"/>
              <a:t>ToT</a:t>
            </a:r>
            <a:r>
              <a:rPr lang="en-US" sz="2000" dirty="0"/>
              <a:t>/</a:t>
            </a:r>
            <a:r>
              <a:rPr lang="en-US" sz="2000" dirty="0" err="1"/>
              <a:t>ToF</a:t>
            </a:r>
            <a:r>
              <a:rPr lang="en-US" sz="2000" dirty="0"/>
              <a:t> Coffee training materials which applied in </a:t>
            </a:r>
            <a:r>
              <a:rPr lang="en-US" sz="2000" dirty="0" err="1"/>
              <a:t>VnSAT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4267200"/>
            <a:ext cx="3008313" cy="1858963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67200"/>
            <a:ext cx="3581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7487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990600"/>
            <a:ext cx="3389313" cy="2438400"/>
          </a:xfrm>
        </p:spPr>
        <p:txBody>
          <a:bodyPr/>
          <a:lstStyle/>
          <a:p>
            <a:r>
              <a:rPr lang="en-US" i="1" dirty="0">
                <a:solidFill>
                  <a:srgbClr val="0070C0"/>
                </a:solidFill>
              </a:rPr>
              <a:t>2.2 PPP Tea Task Force</a:t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>Co-chaired by DCP and </a:t>
            </a:r>
            <a:r>
              <a:rPr lang="de-DE" i="1" dirty="0" err="1">
                <a:solidFill>
                  <a:srgbClr val="0070C0"/>
                </a:solidFill>
              </a:rPr>
              <a:t>Uniliver</a:t>
            </a: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630287" y="495300"/>
            <a:ext cx="5568950" cy="5867400"/>
          </a:xfrm>
        </p:spPr>
        <p:txBody>
          <a:bodyPr>
            <a:normAutofit/>
          </a:bodyPr>
          <a:lstStyle/>
          <a:p>
            <a:r>
              <a:rPr lang="en-US" sz="2800" dirty="0"/>
              <a:t>Project implementation </a:t>
            </a:r>
            <a:r>
              <a:rPr lang="de-DE" sz="2800" dirty="0"/>
              <a:t>Unilever, IDH </a:t>
            </a:r>
            <a:r>
              <a:rPr lang="de-DE" sz="2800" dirty="0" err="1"/>
              <a:t>và</a:t>
            </a:r>
            <a:r>
              <a:rPr lang="de-DE" sz="2800" dirty="0"/>
              <a:t> </a:t>
            </a:r>
            <a:r>
              <a:rPr lang="de-DE" sz="2800" dirty="0" err="1"/>
              <a:t>Rainforest</a:t>
            </a:r>
            <a:r>
              <a:rPr lang="de-DE" sz="2800" dirty="0"/>
              <a:t> Alliance</a:t>
            </a:r>
          </a:p>
          <a:p>
            <a:r>
              <a:rPr lang="de-DE" sz="2800" dirty="0"/>
              <a:t>FFS </a:t>
            </a:r>
            <a:r>
              <a:rPr lang="de-DE" sz="2800" dirty="0" err="1"/>
              <a:t>training</a:t>
            </a:r>
            <a:r>
              <a:rPr lang="de-DE" sz="2800" dirty="0"/>
              <a:t> on SAN</a:t>
            </a:r>
            <a:endParaRPr lang="en-US" sz="2800" dirty="0"/>
          </a:p>
          <a:p>
            <a:r>
              <a:rPr lang="de-DE" sz="2800" dirty="0"/>
              <a:t>NSC </a:t>
            </a:r>
            <a:r>
              <a:rPr lang="de-DE" sz="2800" dirty="0" err="1"/>
              <a:t>for</a:t>
            </a:r>
            <a:r>
              <a:rPr lang="de-DE" sz="2800" dirty="0"/>
              <a:t> Tea</a:t>
            </a:r>
          </a:p>
          <a:p>
            <a:r>
              <a:rPr lang="de-DE" sz="2800" dirty="0"/>
              <a:t>Update </a:t>
            </a:r>
            <a:r>
              <a:rPr lang="de-DE" sz="2800" dirty="0" err="1"/>
              <a:t>from</a:t>
            </a:r>
            <a:r>
              <a:rPr lang="de-DE" sz="2800" dirty="0"/>
              <a:t> </a:t>
            </a:r>
            <a:r>
              <a:rPr lang="de-DE" sz="2800" dirty="0" err="1"/>
              <a:t>importing</a:t>
            </a:r>
            <a:r>
              <a:rPr lang="de-DE" sz="2800" dirty="0"/>
              <a:t> </a:t>
            </a:r>
            <a:r>
              <a:rPr lang="de-DE" sz="2800" dirty="0" err="1"/>
              <a:t>markets</a:t>
            </a:r>
            <a:endParaRPr lang="de-DE" sz="2800" dirty="0"/>
          </a:p>
          <a:p>
            <a:r>
              <a:rPr lang="de-DE" sz="2800" dirty="0"/>
              <a:t>PPP Tea </a:t>
            </a:r>
            <a:r>
              <a:rPr lang="de-DE" sz="2800" dirty="0" err="1"/>
              <a:t>Platform</a:t>
            </a:r>
            <a:endParaRPr lang="de-DE" sz="2800" dirty="0"/>
          </a:p>
          <a:p>
            <a:r>
              <a:rPr lang="en-US" sz="2800" dirty="0"/>
              <a:t>Integrating Smallholders in to Quality and Sustainable Tea Supply Chains in Vietnam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4267200"/>
            <a:ext cx="3008313" cy="1858963"/>
          </a:xfrm>
        </p:spPr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5" y="4191000"/>
            <a:ext cx="3616432" cy="265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1069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1295400"/>
            <a:ext cx="3389313" cy="2438400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2.3 PPP Fisheries Task Force</a:t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>Co-chaired by Directorate of Fisheries and Metro Cash and Carry</a:t>
            </a:r>
            <a:br>
              <a:rPr lang="en-US" i="1" dirty="0">
                <a:solidFill>
                  <a:srgbClr val="0070C0"/>
                </a:solidFill>
              </a:rPr>
            </a:b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75050" y="457200"/>
            <a:ext cx="5568950" cy="6400800"/>
          </a:xfrm>
        </p:spPr>
        <p:txBody>
          <a:bodyPr>
            <a:noAutofit/>
          </a:bodyPr>
          <a:lstStyle/>
          <a:p>
            <a:r>
              <a:rPr lang="de-DE" sz="2400" dirty="0">
                <a:latin typeface="+mj-lt"/>
              </a:rPr>
              <a:t>Project </a:t>
            </a:r>
            <a:r>
              <a:rPr lang="de-DE" sz="2400" dirty="0" err="1">
                <a:latin typeface="+mj-lt"/>
              </a:rPr>
              <a:t>activities</a:t>
            </a:r>
            <a:r>
              <a:rPr lang="de-DE" sz="2400" dirty="0">
                <a:latin typeface="+mj-lt"/>
              </a:rPr>
              <a:t>: (i) </a:t>
            </a:r>
            <a:r>
              <a:rPr lang="de-DE" sz="2400" dirty="0" err="1">
                <a:latin typeface="+mj-lt"/>
              </a:rPr>
              <a:t>Consultation</a:t>
            </a:r>
            <a:r>
              <a:rPr lang="de-DE" sz="2400" dirty="0">
                <a:latin typeface="+mj-lt"/>
              </a:rPr>
              <a:t>, (ii) </a:t>
            </a:r>
            <a:r>
              <a:rPr lang="de-DE" sz="2400" dirty="0" err="1">
                <a:latin typeface="+mj-lt"/>
              </a:rPr>
              <a:t>Certicication</a:t>
            </a:r>
            <a:r>
              <a:rPr lang="de-DE" sz="2400" dirty="0">
                <a:latin typeface="+mj-lt"/>
              </a:rPr>
              <a:t>, (iii) </a:t>
            </a:r>
            <a:r>
              <a:rPr lang="de-DE" sz="2400" dirty="0" err="1">
                <a:latin typeface="+mj-lt"/>
              </a:rPr>
              <a:t>Communicationvà</a:t>
            </a:r>
            <a:r>
              <a:rPr lang="de-DE" sz="2400" dirty="0">
                <a:latin typeface="+mj-lt"/>
              </a:rPr>
              <a:t> (iv) Training. </a:t>
            </a:r>
            <a:r>
              <a:rPr lang="de-DE" sz="2400" dirty="0" err="1">
                <a:latin typeface="+mj-lt"/>
              </a:rPr>
              <a:t>Results</a:t>
            </a:r>
            <a:r>
              <a:rPr lang="de-DE" sz="2400" dirty="0">
                <a:latin typeface="+mj-lt"/>
              </a:rPr>
              <a:t> </a:t>
            </a:r>
            <a:r>
              <a:rPr lang="de-DE" sz="2400" dirty="0" err="1">
                <a:latin typeface="+mj-lt"/>
              </a:rPr>
              <a:t>since</a:t>
            </a:r>
            <a:r>
              <a:rPr lang="de-DE" sz="2400" dirty="0">
                <a:latin typeface="+mj-lt"/>
              </a:rPr>
              <a:t> 2010: </a:t>
            </a:r>
            <a:endParaRPr lang="en-GB" sz="2400" dirty="0">
              <a:latin typeface="+mj-lt"/>
            </a:endParaRPr>
          </a:p>
          <a:p>
            <a:pPr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25000"/>
              </a:spcAft>
              <a:tabLst>
                <a:tab pos="2152650" algn="l"/>
                <a:tab pos="4305300" algn="l"/>
                <a:tab pos="6457950" algn="l"/>
              </a:tabLst>
              <a:defRPr/>
            </a:pPr>
            <a:r>
              <a:rPr lang="en-US" sz="2400" kern="0" dirty="0">
                <a:solidFill>
                  <a:srgbClr val="000000"/>
                </a:solidFill>
                <a:latin typeface="+mj-lt"/>
                <a:ea typeface="ＭＳ Ｐゴシック"/>
              </a:rPr>
              <a:t>Trained &amp; Certified over 400 farmers &amp; collectors</a:t>
            </a:r>
          </a:p>
          <a:p>
            <a:r>
              <a:rPr lang="en-US" sz="2400" kern="0" dirty="0">
                <a:solidFill>
                  <a:srgbClr val="000000"/>
                </a:solidFill>
                <a:latin typeface="+mj-lt"/>
                <a:ea typeface="ＭＳ Ｐゴシック"/>
              </a:rPr>
              <a:t>70 farmers implemented  METRO requirements program </a:t>
            </a:r>
          </a:p>
          <a:p>
            <a:r>
              <a:rPr lang="de-DE" sz="2400" dirty="0" err="1">
                <a:latin typeface="+mj-lt"/>
              </a:rPr>
              <a:t>Việt</a:t>
            </a:r>
            <a:r>
              <a:rPr lang="de-DE" sz="2400" dirty="0">
                <a:latin typeface="+mj-lt"/>
              </a:rPr>
              <a:t> GAP: 74 </a:t>
            </a:r>
            <a:r>
              <a:rPr lang="en-US" sz="2400" dirty="0">
                <a:latin typeface="+mj-lt"/>
              </a:rPr>
              <a:t>farmer groups</a:t>
            </a:r>
            <a:endParaRPr lang="en-GB" sz="2400" dirty="0">
              <a:latin typeface="+mj-lt"/>
            </a:endParaRPr>
          </a:p>
          <a:p>
            <a:r>
              <a:rPr lang="en-US" sz="2400" dirty="0">
                <a:latin typeface="+mj-lt"/>
              </a:rPr>
              <a:t>Certified many species</a:t>
            </a:r>
            <a:endParaRPr lang="en-GB" sz="2400" dirty="0">
              <a:latin typeface="+mj-lt"/>
            </a:endParaRPr>
          </a:p>
          <a:p>
            <a:pPr lvl="0"/>
            <a:r>
              <a:rPr lang="de-DE" sz="2400" dirty="0" err="1"/>
              <a:t>Yield</a:t>
            </a:r>
            <a:r>
              <a:rPr lang="de-DE" sz="2400" dirty="0"/>
              <a:t> 13.500 ton/</a:t>
            </a:r>
            <a:r>
              <a:rPr lang="de-DE" sz="2400" dirty="0" err="1"/>
              <a:t>year</a:t>
            </a:r>
            <a:endParaRPr lang="en-GB" sz="2400" dirty="0"/>
          </a:p>
          <a:p>
            <a:pPr lvl="0"/>
            <a:r>
              <a:rPr lang="de-DE" sz="2400" dirty="0"/>
              <a:t>Projects in Mekong Delta </a:t>
            </a:r>
            <a:r>
              <a:rPr lang="de-DE" sz="2400" dirty="0" err="1"/>
              <a:t>Provinces</a:t>
            </a:r>
            <a:endParaRPr lang="en-GB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4267200"/>
            <a:ext cx="3008313" cy="1858963"/>
          </a:xfrm>
        </p:spPr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325208"/>
            <a:ext cx="3581401" cy="253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6696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1295400"/>
            <a:ext cx="3389313" cy="2438400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2.4 PPP Vegetable Task Force</a:t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>Co-chaired by PD and S</a:t>
            </a:r>
            <a:r>
              <a:rPr lang="de-DE" i="1" dirty="0" err="1">
                <a:solidFill>
                  <a:srgbClr val="0070C0"/>
                </a:solidFill>
              </a:rPr>
              <a:t>yngenta</a:t>
            </a: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75050" y="1752600"/>
            <a:ext cx="5568950" cy="4572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2400" dirty="0"/>
              <a:t>Improvement in yield </a:t>
            </a:r>
          </a:p>
          <a:p>
            <a:pPr marL="457200" indent="-457200"/>
            <a:r>
              <a:rPr lang="en-US" sz="2400" dirty="0"/>
              <a:t>Training on sustainable practice by applying sprinkler </a:t>
            </a:r>
            <a:r>
              <a:rPr lang="en-US" sz="2400" dirty="0" err="1"/>
              <a:t>waterring</a:t>
            </a:r>
            <a:endParaRPr lang="en-US" sz="2400" dirty="0"/>
          </a:p>
          <a:p>
            <a:pPr marL="457200" indent="-457200"/>
            <a:r>
              <a:rPr lang="de-DE" sz="2400" dirty="0" err="1"/>
              <a:t>Apply</a:t>
            </a:r>
            <a:r>
              <a:rPr lang="de-DE" sz="2400" dirty="0"/>
              <a:t> </a:t>
            </a:r>
            <a:r>
              <a:rPr lang="de-DE" sz="2400" dirty="0" err="1"/>
              <a:t>new</a:t>
            </a:r>
            <a:r>
              <a:rPr lang="de-DE" sz="2400" dirty="0"/>
              <a:t> </a:t>
            </a:r>
            <a:r>
              <a:rPr lang="de-DE" sz="2400" dirty="0" err="1"/>
              <a:t>variety</a:t>
            </a:r>
            <a:endParaRPr lang="en-GB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4267200"/>
            <a:ext cx="3008313" cy="1858963"/>
          </a:xfrm>
        </p:spPr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943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990600"/>
            <a:ext cx="3389313" cy="2438400"/>
          </a:xfrm>
        </p:spPr>
        <p:txBody>
          <a:bodyPr/>
          <a:lstStyle/>
          <a:p>
            <a:r>
              <a:rPr lang="en-US" i="1" dirty="0">
                <a:solidFill>
                  <a:srgbClr val="0070C0"/>
                </a:solidFill>
              </a:rPr>
              <a:t>2.5 PPP Commodities Task Forces</a:t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>Co-chaired by ICD and Bungee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75050" y="609600"/>
            <a:ext cx="5568950" cy="6248400"/>
          </a:xfrm>
        </p:spPr>
        <p:txBody>
          <a:bodyPr>
            <a:normAutofit/>
          </a:bodyPr>
          <a:lstStyle/>
          <a:p>
            <a:pPr marL="342900" lvl="2" indent="-342900"/>
            <a:r>
              <a:rPr lang="en-GB" dirty="0"/>
              <a:t>Products: Corn</a:t>
            </a:r>
          </a:p>
          <a:p>
            <a:pPr marL="342900" lvl="2" indent="-342900"/>
            <a:r>
              <a:rPr lang="en-GB" dirty="0"/>
              <a:t>Goal: Increase 30% yield, 30% income increase for farmers in 2016</a:t>
            </a:r>
            <a:br>
              <a:rPr lang="en-GB" dirty="0"/>
            </a:br>
            <a:r>
              <a:rPr lang="en-GB" dirty="0"/>
              <a:t>Partners: Syngenta and Vietnam Science  Institute 100 ha performed at the Red River delta provinces</a:t>
            </a:r>
          </a:p>
          <a:p>
            <a:pPr marL="800100" lvl="3" indent="-342900"/>
            <a:r>
              <a:rPr lang="en-GB" dirty="0"/>
              <a:t>Result: In 2015, 30 hectares of winter models.</a:t>
            </a:r>
            <a:br>
              <a:rPr lang="en-GB" dirty="0"/>
            </a:br>
            <a:r>
              <a:rPr lang="en-GB" dirty="0"/>
              <a:t>Syngenta technical support solutions (GM seeds, training farmers for 2,000 small-scale household)</a:t>
            </a:r>
            <a:br>
              <a:rPr lang="en-GB" dirty="0"/>
            </a:br>
            <a:r>
              <a:rPr lang="en-GB" dirty="0"/>
              <a:t>The income of farmers has increased its investment from US $ 95 to 280 ha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4267200"/>
            <a:ext cx="3008313" cy="1858963"/>
          </a:xfrm>
        </p:spPr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14800"/>
            <a:ext cx="368166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957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990600"/>
            <a:ext cx="3389313" cy="2438400"/>
          </a:xfrm>
        </p:spPr>
        <p:txBody>
          <a:bodyPr/>
          <a:lstStyle/>
          <a:p>
            <a:r>
              <a:rPr lang="en-US" i="1" dirty="0">
                <a:solidFill>
                  <a:srgbClr val="0070C0"/>
                </a:solidFill>
              </a:rPr>
              <a:t>2.6 PPP Spice and Pepper Task Force</a:t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>Co-chaired by </a:t>
            </a:r>
            <a:r>
              <a:rPr lang="de-DE" i="1" dirty="0">
                <a:solidFill>
                  <a:srgbClr val="0070C0"/>
                </a:solidFill>
              </a:rPr>
              <a:t>ICD </a:t>
            </a:r>
            <a:r>
              <a:rPr lang="de-DE" i="1" dirty="0" err="1">
                <a:solidFill>
                  <a:srgbClr val="0070C0"/>
                </a:solidFill>
              </a:rPr>
              <a:t>and</a:t>
            </a:r>
            <a:r>
              <a:rPr lang="de-DE" i="1" dirty="0">
                <a:solidFill>
                  <a:srgbClr val="0070C0"/>
                </a:solidFill>
              </a:rPr>
              <a:t> IDH</a:t>
            </a: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75050" y="762000"/>
            <a:ext cx="5568950" cy="6096000"/>
          </a:xfrm>
        </p:spPr>
        <p:txBody>
          <a:bodyPr>
            <a:normAutofit/>
          </a:bodyPr>
          <a:lstStyle/>
          <a:p>
            <a:r>
              <a:rPr lang="de-DE" sz="2800" dirty="0"/>
              <a:t>Action Plan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improvement</a:t>
            </a:r>
            <a:r>
              <a:rPr lang="de-DE" sz="2800" dirty="0"/>
              <a:t> </a:t>
            </a:r>
            <a:r>
              <a:rPr lang="de-DE" sz="2800" dirty="0" err="1"/>
              <a:t>and</a:t>
            </a:r>
            <a:r>
              <a:rPr lang="de-DE" sz="2800" dirty="0"/>
              <a:t> </a:t>
            </a:r>
            <a:r>
              <a:rPr lang="de-DE" sz="2800" dirty="0" err="1"/>
              <a:t>control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pepper</a:t>
            </a:r>
            <a:r>
              <a:rPr lang="de-DE" sz="2800" dirty="0"/>
              <a:t> </a:t>
            </a:r>
            <a:r>
              <a:rPr lang="de-DE" sz="2800" dirty="0" err="1"/>
              <a:t>quality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exporting</a:t>
            </a:r>
            <a:endParaRPr lang="de-DE" sz="2800" dirty="0"/>
          </a:p>
          <a:p>
            <a:r>
              <a:rPr lang="en-US" sz="2800" dirty="0"/>
              <a:t>Update warning information from import markets</a:t>
            </a:r>
          </a:p>
          <a:p>
            <a:r>
              <a:rPr lang="en-US" sz="2800" dirty="0"/>
              <a:t>Pepper Outlook</a:t>
            </a:r>
          </a:p>
          <a:p>
            <a:r>
              <a:rPr lang="en-US" sz="2800" dirty="0"/>
              <a:t>Sustainable models</a:t>
            </a:r>
          </a:p>
          <a:p>
            <a:r>
              <a:rPr lang="en-US" sz="2800" dirty="0"/>
              <a:t>NSC for pepper</a:t>
            </a: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4267200"/>
            <a:ext cx="3008313" cy="1858963"/>
          </a:xfrm>
        </p:spPr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3606800" cy="283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928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990600"/>
            <a:ext cx="3389313" cy="2438400"/>
          </a:xfrm>
        </p:spPr>
        <p:txBody>
          <a:bodyPr/>
          <a:lstStyle/>
          <a:p>
            <a:r>
              <a:rPr lang="en-US" i="1" dirty="0">
                <a:solidFill>
                  <a:srgbClr val="0070C0"/>
                </a:solidFill>
              </a:rPr>
              <a:t>2.7 PPP Agrochemical</a:t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de-DE" i="1" dirty="0">
                <a:solidFill>
                  <a:srgbClr val="0070C0"/>
                </a:solidFill>
              </a:rPr>
              <a:t>PPD, IDH </a:t>
            </a:r>
            <a:r>
              <a:rPr lang="de-DE" i="1" dirty="0" err="1">
                <a:solidFill>
                  <a:srgbClr val="0070C0"/>
                </a:solidFill>
              </a:rPr>
              <a:t>and</a:t>
            </a:r>
            <a:r>
              <a:rPr lang="de-DE" i="1" dirty="0">
                <a:solidFill>
                  <a:srgbClr val="0070C0"/>
                </a:solidFill>
              </a:rPr>
              <a:t> </a:t>
            </a:r>
            <a:r>
              <a:rPr lang="de-DE" i="1" dirty="0" err="1">
                <a:solidFill>
                  <a:srgbClr val="0070C0"/>
                </a:solidFill>
              </a:rPr>
              <a:t>Croplife</a:t>
            </a: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75050" y="228600"/>
            <a:ext cx="5568950" cy="609600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+mj-lt"/>
                <a:cs typeface="Geneva" charset="0"/>
              </a:rPr>
              <a:t>4 TF meetings</a:t>
            </a:r>
            <a:r>
              <a:rPr lang="en-US" sz="2800" dirty="0">
                <a:latin typeface="+mj-lt"/>
              </a:rPr>
              <a:t>.</a:t>
            </a:r>
            <a:endParaRPr lang="en-GB" sz="2800" dirty="0">
              <a:latin typeface="+mj-lt"/>
            </a:endParaRPr>
          </a:p>
          <a:p>
            <a:r>
              <a:rPr lang="en-US" sz="2800" dirty="0">
                <a:latin typeface="+mj-lt"/>
                <a:cs typeface="Geneva" charset="0"/>
              </a:rPr>
              <a:t>Reviewed list of Agrochemicals and MRLs allowed in Pepper/Tea in Vietnam </a:t>
            </a:r>
          </a:p>
          <a:p>
            <a:r>
              <a:rPr lang="en-US" sz="2800" dirty="0">
                <a:latin typeface="+mj-lt"/>
                <a:cs typeface="Geneva" charset="0"/>
              </a:rPr>
              <a:t>Contribute to develop Agrochemical management modules in National Sustainability Curriculum for Pepper/Tea</a:t>
            </a:r>
          </a:p>
          <a:p>
            <a:r>
              <a:rPr lang="en-US" sz="2800" dirty="0">
                <a:latin typeface="+mj-lt"/>
                <a:cs typeface="Geneva" charset="0"/>
              </a:rPr>
              <a:t>initiatives on Agrochemicals use control via </a:t>
            </a:r>
            <a:r>
              <a:rPr lang="en-US" sz="2800" dirty="0" err="1">
                <a:latin typeface="+mj-lt"/>
                <a:cs typeface="Geneva" charset="0"/>
              </a:rPr>
              <a:t>Agri</a:t>
            </a:r>
            <a:r>
              <a:rPr lang="en-US" sz="2800" dirty="0">
                <a:latin typeface="+mj-lt"/>
                <a:cs typeface="Geneva" charset="0"/>
              </a:rPr>
              <a:t>-Team Model</a:t>
            </a:r>
          </a:p>
          <a:p>
            <a:r>
              <a:rPr lang="en-US" sz="2800" dirty="0">
                <a:latin typeface="+mj-lt"/>
                <a:cs typeface="Geneva" charset="0"/>
              </a:rPr>
              <a:t>management system for agrochemical use and trade in Lam Dong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4267200"/>
            <a:ext cx="3008313" cy="1858963"/>
          </a:xfrm>
        </p:spPr>
        <p:txBody>
          <a:bodyPr/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419600"/>
            <a:ext cx="345281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23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990600"/>
            <a:ext cx="3389313" cy="2438400"/>
          </a:xfrm>
        </p:spPr>
        <p:txBody>
          <a:bodyPr/>
          <a:lstStyle/>
          <a:p>
            <a:r>
              <a:rPr lang="en-US" i="1" dirty="0">
                <a:solidFill>
                  <a:srgbClr val="0070C0"/>
                </a:solidFill>
              </a:rPr>
              <a:t>2.8 PPP Finance Task Force</a:t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/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>chaired by ICD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75050" y="0"/>
            <a:ext cx="5568950" cy="6858000"/>
          </a:xfrm>
        </p:spPr>
        <p:txBody>
          <a:bodyPr>
            <a:normAutofit/>
          </a:bodyPr>
          <a:lstStyle/>
          <a:p>
            <a:r>
              <a:rPr lang="en-US" altLang="en-US" sz="2800" dirty="0"/>
              <a:t>PPP Coffee Coop model applied credit do not work because: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altLang="en-US" sz="2400" dirty="0"/>
              <a:t>Capacity of PPP Coffee Coops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altLang="en-US" sz="2400" dirty="0"/>
              <a:t>No network of commercial banks at commune levels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4267200"/>
            <a:ext cx="3008313" cy="1858963"/>
          </a:xfrm>
        </p:spPr>
        <p:txBody>
          <a:bodyPr/>
          <a:lstStyle/>
          <a:p>
            <a:endParaRPr lang="en-US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290" y="3810000"/>
            <a:ext cx="915629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945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706090"/>
          </a:xfrm>
        </p:spPr>
        <p:txBody>
          <a:bodyPr>
            <a:noAutofit/>
          </a:bodyPr>
          <a:lstStyle/>
          <a:p>
            <a:r>
              <a:rPr lang="en-US" sz="3200" b="1" smtClean="0">
                <a:solidFill>
                  <a:srgbClr val="C00000"/>
                </a:solidFill>
              </a:rPr>
              <a:t>Directions for PSAV operation</a:t>
            </a:r>
            <a:endParaRPr lang="vi-V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1"/>
            <a:ext cx="8305800" cy="52578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b="1" smtClean="0">
                <a:solidFill>
                  <a:schemeClr val="accent1">
                    <a:lumMod val="50000"/>
                  </a:schemeClr>
                </a:solidFill>
              </a:rPr>
              <a:t>PSAV Secretariat Activities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Support MARD to join and implement  WEF and Grow Asia</a:t>
            </a:r>
          </a:p>
          <a:p>
            <a:pPr algn="just"/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Enhance connectivities and coordinate activities of TF members, with MARD and other related Ministries / provinces</a:t>
            </a:r>
          </a:p>
          <a:p>
            <a:pPr algn="just"/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Regular M&amp;E of the PPP TFs’ activities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Expand PPP TF for new commodities based on the practical requirements 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n-US" sz="2400" smtClean="0"/>
              <a:t>Attract attendance of domestic companeis</a:t>
            </a:r>
          </a:p>
          <a:p>
            <a:r>
              <a:rPr lang="en-US" sz="2400"/>
              <a:t>Maintain the PSAV website and newsletter</a:t>
            </a:r>
          </a:p>
          <a:p>
            <a:r>
              <a:rPr lang="en-US" sz="2400"/>
              <a:t>Respond to urgent issues (such as warning from import market</a:t>
            </a:r>
            <a:r>
              <a:rPr lang="en-US" sz="2400" smtClean="0"/>
              <a:t>)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64372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706090"/>
          </a:xfrm>
        </p:spPr>
        <p:txBody>
          <a:bodyPr>
            <a:noAutofit/>
          </a:bodyPr>
          <a:lstStyle/>
          <a:p>
            <a:r>
              <a:rPr lang="en-US" sz="3200" b="1" smtClean="0">
                <a:solidFill>
                  <a:srgbClr val="C00000"/>
                </a:solidFill>
              </a:rPr>
              <a:t>Directions for PSAV operation</a:t>
            </a:r>
            <a:endParaRPr lang="vi-VN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838200"/>
            <a:ext cx="8839200" cy="56871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smtClean="0">
                <a:solidFill>
                  <a:schemeClr val="accent1">
                    <a:lumMod val="50000"/>
                  </a:schemeClr>
                </a:solidFill>
              </a:rPr>
              <a:t>Activites to encourage good business of private sector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Support to formulate PPP policies, undertake dialogues, campaigns and propagation of related policies to create an enable environment for PPP investment</a:t>
            </a:r>
          </a:p>
          <a:p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Enhance participation and investment of business sector in PPP pilot projects or production models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Collect and provide incentive policies, particularly prioritized projects at provinces to business sector to attract their investment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Provide information of the core commodities’ value chains in order to support business sector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>
                <a:solidFill>
                  <a:schemeClr val="accent1">
                    <a:lumMod val="50000"/>
                  </a:schemeClr>
                </a:solidFill>
              </a:rPr>
              <a:t>Supply informatin to support the M&amp;E of PPP investment in agriculture sector such as public investment, public services, enable business and investment </a:t>
            </a:r>
            <a:r>
              <a:rPr lang="en-US" sz="2400" smtClean="0">
                <a:solidFill>
                  <a:schemeClr val="accent1">
                    <a:lumMod val="50000"/>
                  </a:schemeClr>
                </a:solidFill>
              </a:rPr>
              <a:t>environment…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6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PPP Agricultural Task Forces for 2010 - 2015</a:t>
            </a:r>
          </a:p>
          <a:p>
            <a:pPr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Updated activities</a:t>
            </a:r>
          </a:p>
          <a:p>
            <a:pPr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Directions for PSAV operation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3293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2590800"/>
            <a:ext cx="4038600" cy="35353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Thank you for </a:t>
            </a:r>
            <a:r>
              <a:rPr lang="en-US" b="1" i="1" dirty="0" err="1"/>
              <a:t>listenning</a:t>
            </a:r>
            <a:endParaRPr lang="en-US" b="1" i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5069" y="1683757"/>
            <a:ext cx="4818931" cy="5174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752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PPP Agricultural Task Forces for 2010 - 2015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74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/>
          <p:cNvSpPr/>
          <p:nvPr/>
        </p:nvSpPr>
        <p:spPr>
          <a:xfrm>
            <a:off x="1494235" y="1125540"/>
            <a:ext cx="2375297" cy="4319587"/>
          </a:xfrm>
          <a:prstGeom prst="ellipse">
            <a:avLst/>
          </a:prstGeom>
          <a:ln w="38100" cmpd="sng">
            <a:solidFill>
              <a:srgbClr val="8772C4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04801"/>
            <a:ext cx="8000999" cy="533400"/>
          </a:xfrm>
        </p:spPr>
        <p:txBody>
          <a:bodyPr/>
          <a:lstStyle/>
          <a:p>
            <a:pPr algn="l">
              <a:defRPr/>
            </a:pPr>
            <a:r>
              <a:rPr lang="en-US" sz="2800" b="1" dirty="0">
                <a:solidFill>
                  <a:srgbClr val="0070C0"/>
                </a:solidFill>
              </a:rPr>
              <a:t>FTAs networks</a:t>
            </a:r>
            <a:r>
              <a:rPr lang="en-US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vi-VN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4139804" y="2781300"/>
            <a:ext cx="1026319" cy="863600"/>
          </a:xfrm>
          <a:prstGeom prst="rect">
            <a:avLst/>
          </a:prstGeom>
          <a:solidFill>
            <a:srgbClr val="00A1DE"/>
          </a:soli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12700" indent="-127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en-US" sz="1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Việt Nam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980011" y="1557340"/>
            <a:ext cx="1350169" cy="600075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8772C4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12700" indent="-127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ATIGA</a:t>
            </a:r>
          </a:p>
        </p:txBody>
      </p:sp>
      <p:sp>
        <p:nvSpPr>
          <p:cNvPr id="77" name="Rectangle 6"/>
          <p:cNvSpPr>
            <a:spLocks noChangeArrowheads="1"/>
          </p:cNvSpPr>
          <p:nvPr/>
        </p:nvSpPr>
        <p:spPr bwMode="auto">
          <a:xfrm>
            <a:off x="6084094" y="1052515"/>
            <a:ext cx="1296591" cy="720725"/>
          </a:xfrm>
          <a:prstGeom prst="rect">
            <a:avLst/>
          </a:prstGeom>
          <a:solidFill>
            <a:srgbClr val="19AA35"/>
          </a:solidFill>
          <a:ln w="285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Việt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 Nam - Japan</a:t>
            </a:r>
          </a:p>
        </p:txBody>
      </p:sp>
      <p:sp>
        <p:nvSpPr>
          <p:cNvPr id="28680" name="TextBox 98"/>
          <p:cNvSpPr txBox="1">
            <a:spLocks noChangeArrowheads="1"/>
          </p:cNvSpPr>
          <p:nvPr/>
        </p:nvSpPr>
        <p:spPr bwMode="auto">
          <a:xfrm>
            <a:off x="5004197" y="4005265"/>
            <a:ext cx="26860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-"/>
            </a:pPr>
            <a:endParaRPr lang="en-US" altLang="en-US" sz="1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1980011" y="2133602"/>
            <a:ext cx="1350169" cy="600075"/>
          </a:xfrm>
          <a:prstGeom prst="rect">
            <a:avLst/>
          </a:prstGeom>
          <a:solidFill>
            <a:srgbClr val="00B050"/>
          </a:solidFill>
          <a:ln w="127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ASEAN-China</a:t>
            </a:r>
          </a:p>
        </p:txBody>
      </p:sp>
      <p:sp>
        <p:nvSpPr>
          <p:cNvPr id="39" name="Rectangle 6"/>
          <p:cNvSpPr>
            <a:spLocks noChangeArrowheads="1"/>
          </p:cNvSpPr>
          <p:nvPr/>
        </p:nvSpPr>
        <p:spPr bwMode="auto">
          <a:xfrm>
            <a:off x="1980011" y="2708277"/>
            <a:ext cx="1350169" cy="601663"/>
          </a:xfrm>
          <a:prstGeom prst="rect">
            <a:avLst/>
          </a:prstGeom>
          <a:solidFill>
            <a:srgbClr val="00B050"/>
          </a:solidFill>
          <a:ln w="127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ASEAN-Korea</a:t>
            </a: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1980011" y="3284538"/>
            <a:ext cx="1350169" cy="601662"/>
          </a:xfrm>
          <a:prstGeom prst="rect">
            <a:avLst/>
          </a:prstGeom>
          <a:solidFill>
            <a:srgbClr val="00B050"/>
          </a:solidFill>
          <a:ln w="127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ASEAN - India</a:t>
            </a: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1980011" y="3860802"/>
            <a:ext cx="1350169" cy="601663"/>
          </a:xfrm>
          <a:prstGeom prst="rect">
            <a:avLst/>
          </a:prstGeom>
          <a:solidFill>
            <a:srgbClr val="00B050"/>
          </a:solidFill>
          <a:ln w="127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ASEAN-AANZ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auto">
          <a:xfrm>
            <a:off x="1993405" y="4462464"/>
            <a:ext cx="1350169" cy="601662"/>
          </a:xfrm>
          <a:prstGeom prst="rect">
            <a:avLst/>
          </a:prstGeom>
          <a:solidFill>
            <a:srgbClr val="00B050"/>
          </a:solidFill>
          <a:ln w="127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ASEAN-Japan</a:t>
            </a:r>
          </a:p>
        </p:txBody>
      </p:sp>
      <p:sp>
        <p:nvSpPr>
          <p:cNvPr id="45" name="Up Arrow Callout 44"/>
          <p:cNvSpPr/>
          <p:nvPr/>
        </p:nvSpPr>
        <p:spPr>
          <a:xfrm>
            <a:off x="1925242" y="5492748"/>
            <a:ext cx="1512094" cy="620715"/>
          </a:xfrm>
          <a:prstGeom prst="upArrowCallout">
            <a:avLst>
              <a:gd name="adj1" fmla="val 32559"/>
              <a:gd name="adj2" fmla="val 25000"/>
              <a:gd name="adj3" fmla="val 25000"/>
              <a:gd name="adj4" fmla="val 64977"/>
            </a:avLst>
          </a:prstGeom>
          <a:solidFill>
            <a:srgbClr val="8772C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RCEP</a:t>
            </a:r>
          </a:p>
        </p:txBody>
      </p:sp>
      <p:sp>
        <p:nvSpPr>
          <p:cNvPr id="46" name="Right Arrow 45"/>
          <p:cNvSpPr/>
          <p:nvPr/>
        </p:nvSpPr>
        <p:spPr>
          <a:xfrm flipV="1">
            <a:off x="3869533" y="3213100"/>
            <a:ext cx="270272" cy="215900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Left Arrow 46"/>
          <p:cNvSpPr/>
          <p:nvPr/>
        </p:nvSpPr>
        <p:spPr>
          <a:xfrm>
            <a:off x="3869533" y="2924175"/>
            <a:ext cx="270272" cy="261938"/>
          </a:xfrm>
          <a:prstGeom prst="lef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ectangle 6"/>
          <p:cNvSpPr>
            <a:spLocks noChangeArrowheads="1"/>
          </p:cNvSpPr>
          <p:nvPr/>
        </p:nvSpPr>
        <p:spPr bwMode="auto">
          <a:xfrm>
            <a:off x="6084094" y="1773240"/>
            <a:ext cx="1296591" cy="719137"/>
          </a:xfrm>
          <a:prstGeom prst="rect">
            <a:avLst/>
          </a:prstGeom>
          <a:solidFill>
            <a:srgbClr val="19AA35"/>
          </a:solidFill>
          <a:ln w="285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Việt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 Nam - Chile</a:t>
            </a:r>
          </a:p>
        </p:txBody>
      </p:sp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6084094" y="2420940"/>
            <a:ext cx="1296591" cy="720725"/>
          </a:xfrm>
          <a:prstGeom prst="rect">
            <a:avLst/>
          </a:prstGeom>
          <a:solidFill>
            <a:srgbClr val="19AA35"/>
          </a:solidFill>
          <a:ln w="285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 dirty="0" err="1">
                <a:solidFill>
                  <a:srgbClr val="FFFF0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Việt</a:t>
            </a:r>
            <a:r>
              <a:rPr lang="en-US" sz="1400" dirty="0">
                <a:solidFill>
                  <a:srgbClr val="FFFF00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 Nam - Korea</a:t>
            </a:r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6084094" y="3141665"/>
            <a:ext cx="1296591" cy="719137"/>
          </a:xfrm>
          <a:prstGeom prst="rect">
            <a:avLst/>
          </a:prstGeom>
          <a:solidFill>
            <a:srgbClr val="19AA35"/>
          </a:solidFill>
          <a:ln w="285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</a:pP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VN - EU</a:t>
            </a:r>
          </a:p>
        </p:txBody>
      </p:sp>
      <p:sp>
        <p:nvSpPr>
          <p:cNvPr id="93" name="Left Bracket 92"/>
          <p:cNvSpPr/>
          <p:nvPr/>
        </p:nvSpPr>
        <p:spPr>
          <a:xfrm>
            <a:off x="5810684" y="3860802"/>
            <a:ext cx="270272" cy="2251290"/>
          </a:xfrm>
          <a:prstGeom prst="leftBracket">
            <a:avLst/>
          </a:prstGeom>
          <a:ln>
            <a:solidFill>
              <a:srgbClr val="8772C4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Rectangle 6"/>
          <p:cNvSpPr>
            <a:spLocks noChangeArrowheads="1"/>
          </p:cNvSpPr>
          <p:nvPr/>
        </p:nvSpPr>
        <p:spPr bwMode="auto">
          <a:xfrm>
            <a:off x="6084094" y="4581525"/>
            <a:ext cx="1296591" cy="719138"/>
          </a:xfrm>
          <a:prstGeom prst="rect">
            <a:avLst/>
          </a:prstGeom>
          <a:solidFill>
            <a:srgbClr val="7030A0"/>
          </a:solidFill>
          <a:ln w="28575" algn="ctr">
            <a:solidFill>
              <a:srgbClr val="7030A0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Việt Nam - EFTA</a:t>
            </a:r>
          </a:p>
        </p:txBody>
      </p:sp>
      <p:sp>
        <p:nvSpPr>
          <p:cNvPr id="95" name="Rectangle 6"/>
          <p:cNvSpPr>
            <a:spLocks noChangeArrowheads="1"/>
          </p:cNvSpPr>
          <p:nvPr/>
        </p:nvSpPr>
        <p:spPr bwMode="auto">
          <a:xfrm>
            <a:off x="6084094" y="5300663"/>
            <a:ext cx="1296591" cy="792162"/>
          </a:xfrm>
          <a:prstGeom prst="rect">
            <a:avLst/>
          </a:prstGeom>
          <a:solidFill>
            <a:srgbClr val="7030A0"/>
          </a:solidFill>
          <a:ln w="381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TPP</a:t>
            </a:r>
          </a:p>
        </p:txBody>
      </p:sp>
      <p:sp>
        <p:nvSpPr>
          <p:cNvPr id="104" name="Rectangle 6"/>
          <p:cNvSpPr>
            <a:spLocks noChangeArrowheads="1"/>
          </p:cNvSpPr>
          <p:nvPr/>
        </p:nvSpPr>
        <p:spPr bwMode="auto">
          <a:xfrm>
            <a:off x="6084094" y="3860802"/>
            <a:ext cx="1296591" cy="720725"/>
          </a:xfrm>
          <a:prstGeom prst="rect">
            <a:avLst/>
          </a:prstGeom>
          <a:solidFill>
            <a:srgbClr val="7030A0"/>
          </a:solidFill>
          <a:ln w="285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2700" indent="-12700" algn="ctr">
              <a:lnSpc>
                <a:spcPct val="110000"/>
              </a:lnSpc>
              <a:defRPr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Việt Nam - EU</a:t>
            </a:r>
          </a:p>
        </p:txBody>
      </p:sp>
      <p:cxnSp>
        <p:nvCxnSpPr>
          <p:cNvPr id="118" name="Straight Connector 117"/>
          <p:cNvCxnSpPr/>
          <p:nvPr/>
        </p:nvCxnSpPr>
        <p:spPr>
          <a:xfrm flipV="1">
            <a:off x="4680349" y="6113463"/>
            <a:ext cx="1133474" cy="6350"/>
          </a:xfrm>
          <a:prstGeom prst="line">
            <a:avLst/>
          </a:prstGeom>
          <a:ln w="76200">
            <a:solidFill>
              <a:srgbClr val="8772C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 flipV="1">
            <a:off x="4652367" y="3645024"/>
            <a:ext cx="0" cy="2448272"/>
          </a:xfrm>
          <a:prstGeom prst="straightConnector1">
            <a:avLst/>
          </a:prstGeom>
          <a:ln w="76200">
            <a:solidFill>
              <a:srgbClr val="8772C4"/>
            </a:solidFill>
            <a:headEnd type="none"/>
            <a:tailEnd type="triangle"/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obliqueTopLeft"/>
            <a:lightRig rig="threePt" dir="t"/>
          </a:scene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698" name="TextBox 128"/>
          <p:cNvSpPr txBox="1">
            <a:spLocks noChangeArrowheads="1"/>
          </p:cNvSpPr>
          <p:nvPr/>
        </p:nvSpPr>
        <p:spPr bwMode="auto">
          <a:xfrm>
            <a:off x="3475110" y="5541495"/>
            <a:ext cx="11882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87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negotiating</a:t>
            </a:r>
          </a:p>
        </p:txBody>
      </p:sp>
      <p:sp>
        <p:nvSpPr>
          <p:cNvPr id="28699" name="Rectangle 130"/>
          <p:cNvSpPr>
            <a:spLocks noChangeArrowheads="1"/>
          </p:cNvSpPr>
          <p:nvPr/>
        </p:nvSpPr>
        <p:spPr bwMode="auto">
          <a:xfrm>
            <a:off x="4663354" y="5119287"/>
            <a:ext cx="11504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rgbClr val="87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Negotiated and waiting for approval</a:t>
            </a:r>
          </a:p>
        </p:txBody>
      </p:sp>
      <p:cxnSp>
        <p:nvCxnSpPr>
          <p:cNvPr id="157" name="Straight Arrow Connector 156"/>
          <p:cNvCxnSpPr>
            <a:stCxn id="28677" idx="3"/>
          </p:cNvCxnSpPr>
          <p:nvPr/>
        </p:nvCxnSpPr>
        <p:spPr>
          <a:xfrm flipV="1">
            <a:off x="5166122" y="1557338"/>
            <a:ext cx="917972" cy="1655762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28677" idx="3"/>
            <a:endCxn id="48" idx="1"/>
          </p:cNvCxnSpPr>
          <p:nvPr/>
        </p:nvCxnSpPr>
        <p:spPr>
          <a:xfrm flipV="1">
            <a:off x="5166122" y="2133600"/>
            <a:ext cx="917972" cy="1079500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28677" idx="3"/>
            <a:endCxn id="49" idx="1"/>
          </p:cNvCxnSpPr>
          <p:nvPr/>
        </p:nvCxnSpPr>
        <p:spPr>
          <a:xfrm flipV="1">
            <a:off x="5166122" y="2781300"/>
            <a:ext cx="917972" cy="4318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04" name="TextBox 166"/>
          <p:cNvSpPr txBox="1">
            <a:spLocks noChangeArrowheads="1"/>
          </p:cNvSpPr>
          <p:nvPr/>
        </p:nvSpPr>
        <p:spPr bwMode="auto">
          <a:xfrm>
            <a:off x="4139803" y="1412876"/>
            <a:ext cx="1079897" cy="307777"/>
          </a:xfrm>
          <a:prstGeom prst="rect">
            <a:avLst/>
          </a:prstGeom>
          <a:solidFill>
            <a:srgbClr val="19AA3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Signed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410076" y="3665191"/>
            <a:ext cx="0" cy="2448272"/>
          </a:xfrm>
          <a:prstGeom prst="straightConnector1">
            <a:avLst/>
          </a:prstGeom>
          <a:ln w="76200">
            <a:solidFill>
              <a:srgbClr val="8772C4"/>
            </a:solidFill>
            <a:headEnd type="none"/>
            <a:tailEnd type="triangle"/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obliqueTopLeft"/>
            <a:lightRig rig="threePt" dir="t"/>
          </a:scene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383757" y="6113463"/>
            <a:ext cx="1026319" cy="0"/>
          </a:xfrm>
          <a:prstGeom prst="line">
            <a:avLst/>
          </a:prstGeom>
          <a:ln w="76200">
            <a:solidFill>
              <a:srgbClr val="8772C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8" name="Up Arrow Callout 37"/>
          <p:cNvSpPr/>
          <p:nvPr/>
        </p:nvSpPr>
        <p:spPr>
          <a:xfrm>
            <a:off x="1925242" y="6165850"/>
            <a:ext cx="1512094" cy="503238"/>
          </a:xfrm>
          <a:prstGeom prst="upArrowCallout">
            <a:avLst>
              <a:gd name="adj1" fmla="val 32559"/>
              <a:gd name="adj2" fmla="val 25000"/>
              <a:gd name="adj3" fmla="val 25000"/>
              <a:gd name="adj4" fmla="val 64977"/>
            </a:avLst>
          </a:prstGeom>
          <a:solidFill>
            <a:srgbClr val="8772C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ASEAN-HK</a:t>
            </a:r>
          </a:p>
        </p:txBody>
      </p:sp>
      <p:sp>
        <p:nvSpPr>
          <p:cNvPr id="37" name="Up Arrow Callout 36"/>
          <p:cNvSpPr/>
          <p:nvPr/>
        </p:nvSpPr>
        <p:spPr>
          <a:xfrm>
            <a:off x="228600" y="6165850"/>
            <a:ext cx="1512094" cy="503238"/>
          </a:xfrm>
          <a:prstGeom prst="upArrowCallout">
            <a:avLst>
              <a:gd name="adj1" fmla="val 32559"/>
              <a:gd name="adj2" fmla="val 25000"/>
              <a:gd name="adj3" fmla="val 25000"/>
              <a:gd name="adj4" fmla="val 64977"/>
            </a:avLst>
          </a:prstGeom>
          <a:solidFill>
            <a:srgbClr val="8772C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VN - Cuba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Up Arrow Callout 42"/>
          <p:cNvSpPr/>
          <p:nvPr/>
        </p:nvSpPr>
        <p:spPr>
          <a:xfrm>
            <a:off x="228600" y="5616575"/>
            <a:ext cx="1512094" cy="503238"/>
          </a:xfrm>
          <a:prstGeom prst="upArrowCallout">
            <a:avLst>
              <a:gd name="adj1" fmla="val 32559"/>
              <a:gd name="adj2" fmla="val 25000"/>
              <a:gd name="adj3" fmla="val 25000"/>
              <a:gd name="adj4" fmla="val 64977"/>
            </a:avLst>
          </a:prstGeom>
          <a:solidFill>
            <a:srgbClr val="8772C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VN - Israel</a:t>
            </a:r>
          </a:p>
        </p:txBody>
      </p:sp>
    </p:spTree>
    <p:extLst>
      <p:ext uri="{BB962C8B-B14F-4D97-AF65-F5344CB8AC3E}">
        <p14:creationId xmlns:p14="http://schemas.microsoft.com/office/powerpoint/2010/main" val="273782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rgbClr val="0070C0"/>
                </a:solidFill>
              </a:rPr>
              <a:t>FDI in Agriculture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2015, </a:t>
            </a:r>
          </a:p>
          <a:p>
            <a:pPr marL="0" indent="0">
              <a:buNone/>
            </a:pPr>
            <a:r>
              <a:rPr lang="en-US" dirty="0"/>
              <a:t>521 projects (2,6%) and $3,63 US </a:t>
            </a:r>
            <a:r>
              <a:rPr lang="en-US" dirty="0" err="1"/>
              <a:t>billlions</a:t>
            </a:r>
            <a:r>
              <a:rPr lang="en-US" dirty="0"/>
              <a:t> US invested in Agriculture</a:t>
            </a:r>
          </a:p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2100019"/>
          <a:ext cx="4038600" cy="352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r:id="rId3" imgW="4517528" imgH="3944454" progId="Excel.Chart.8">
                  <p:embed/>
                </p:oleObj>
              </mc:Choice>
              <mc:Fallback>
                <p:oleObj r:id="rId3" imgW="4517528" imgH="3944454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100019"/>
                        <a:ext cx="4038600" cy="352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9420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Autofit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Responding to implement a new vision for agriculture</a:t>
            </a:r>
            <a:br>
              <a:rPr lang="en-US" sz="3600" dirty="0"/>
            </a:br>
            <a:r>
              <a:rPr lang="en-US" sz="4000" b="1" dirty="0">
                <a:solidFill>
                  <a:srgbClr val="0070C0"/>
                </a:solidFill>
              </a:rPr>
              <a:t/>
            </a:r>
            <a:br>
              <a:rPr lang="en-US" sz="4000" b="1" dirty="0">
                <a:solidFill>
                  <a:srgbClr val="0070C0"/>
                </a:solidFill>
              </a:rPr>
            </a:b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5029200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Food Security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20% yield increase per decade, eliminating hunger and malnutrition</a:t>
            </a:r>
          </a:p>
          <a:p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Environment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Reducing emissions by 20% per decade, efficient use of water resources</a:t>
            </a:r>
          </a:p>
          <a:p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Economic growth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Poverty Reduction 20% per decade, employment opportunities for farmers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1600200"/>
            <a:ext cx="3657600" cy="378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747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7386638" y="1920875"/>
            <a:ext cx="1454150" cy="3327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381000" y="0"/>
            <a:ext cx="82629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PPP 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Task Forces</a:t>
            </a:r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641350" y="1325563"/>
            <a:ext cx="800100" cy="304800"/>
          </a:xfrm>
          <a:prstGeom prst="roundRect">
            <a:avLst>
              <a:gd name="adj" fmla="val 16667"/>
            </a:avLst>
          </a:prstGeom>
          <a:solidFill>
            <a:srgbClr val="F2DBD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100" dirty="0">
                <a:latin typeface="Calibri" pitchFamily="34" charset="0"/>
              </a:rPr>
              <a:t>National level</a:t>
            </a:r>
            <a:endParaRPr lang="en-US" altLang="en-US" dirty="0"/>
          </a:p>
        </p:txBody>
      </p:sp>
      <p:sp>
        <p:nvSpPr>
          <p:cNvPr id="3078" name="Text Box 4"/>
          <p:cNvSpPr txBox="1">
            <a:spLocks noChangeArrowheads="1"/>
          </p:cNvSpPr>
          <p:nvPr/>
        </p:nvSpPr>
        <p:spPr bwMode="auto">
          <a:xfrm>
            <a:off x="566738" y="3927475"/>
            <a:ext cx="1651000" cy="431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 sz="1100" dirty="0">
                <a:latin typeface="Calibri" pitchFamily="34" charset="0"/>
                <a:cs typeface="Arial" charset="0"/>
              </a:rPr>
              <a:t>Implementation at field level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5126" name="AutoShape 5"/>
          <p:cNvSpPr>
            <a:spLocks noChangeArrowheads="1"/>
          </p:cNvSpPr>
          <p:nvPr/>
        </p:nvSpPr>
        <p:spPr bwMode="auto">
          <a:xfrm>
            <a:off x="2298700" y="838200"/>
            <a:ext cx="3808413" cy="4873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Times New Roman" pitchFamily="18" charset="0"/>
              </a:rPr>
              <a:t>New Vision in Agriculture(5/2010)</a:t>
            </a:r>
          </a:p>
          <a:p>
            <a:pPr algn="ctr" eaLnBrk="1" hangingPunct="1"/>
            <a:r>
              <a:rPr lang="en-US" altLang="en-US" sz="1200" dirty="0">
                <a:latin typeface="Times New Roman" pitchFamily="18" charset="0"/>
              </a:rPr>
              <a:t>Cooperation for Sustainable Agriculture (2015)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5127" name="AutoShape 6"/>
          <p:cNvSpPr>
            <a:spLocks noChangeArrowheads="1"/>
          </p:cNvSpPr>
          <p:nvPr/>
        </p:nvSpPr>
        <p:spPr bwMode="auto">
          <a:xfrm>
            <a:off x="7477125" y="3289300"/>
            <a:ext cx="1303338" cy="1141413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lvl="1" eaLnBrk="1" hangingPunct="1"/>
            <a:r>
              <a:rPr lang="en-US" altLang="en-US" sz="1100" dirty="0">
                <a:latin typeface="Calibri" pitchFamily="34" charset="0"/>
              </a:rPr>
              <a:t>- (MOU)</a:t>
            </a:r>
          </a:p>
          <a:p>
            <a:pPr eaLnBrk="1" hangingPunct="1">
              <a:buFont typeface="Calibri" pitchFamily="34" charset="0"/>
              <a:buChar char="-"/>
            </a:pPr>
            <a:r>
              <a:rPr lang="en-US" altLang="en-US" sz="1100" dirty="0">
                <a:latin typeface="Calibri" pitchFamily="34" charset="0"/>
              </a:rPr>
              <a:t>   Agreement</a:t>
            </a:r>
            <a:endParaRPr lang="en-US" altLang="en-US" sz="1100" dirty="0">
              <a:latin typeface="Times New Roman" pitchFamily="18" charset="0"/>
            </a:endParaRPr>
          </a:p>
          <a:p>
            <a:pPr eaLnBrk="1" hangingPunct="1">
              <a:buFont typeface="Calibri" pitchFamily="34" charset="0"/>
              <a:buChar char="-"/>
            </a:pPr>
            <a:r>
              <a:rPr lang="en-US" altLang="en-US" sz="1100" dirty="0">
                <a:latin typeface="Calibri" pitchFamily="34" charset="0"/>
              </a:rPr>
              <a:t>   Action Plan</a:t>
            </a:r>
            <a:endParaRPr lang="en-US" altLang="en-US" dirty="0"/>
          </a:p>
        </p:txBody>
      </p:sp>
      <p:sp>
        <p:nvSpPr>
          <p:cNvPr id="5128" name="AutoShape 7"/>
          <p:cNvSpPr>
            <a:spLocks noChangeArrowheads="1"/>
          </p:cNvSpPr>
          <p:nvPr/>
        </p:nvSpPr>
        <p:spPr bwMode="auto">
          <a:xfrm>
            <a:off x="7461250" y="2170113"/>
            <a:ext cx="1303338" cy="1019175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Calibri" pitchFamily="34" charset="0"/>
              </a:rPr>
              <a:t>Principles :</a:t>
            </a:r>
          </a:p>
          <a:p>
            <a:pPr algn="ctr" eaLnBrk="1" hangingPunct="1"/>
            <a:r>
              <a:rPr lang="en-US" altLang="en-US" sz="1100" dirty="0">
                <a:latin typeface="Calibri" pitchFamily="34" charset="0"/>
              </a:rPr>
              <a:t>Voluntary – Cooperation, Transparency and Accountability</a:t>
            </a:r>
            <a:endParaRPr lang="en-US" altLang="en-US" dirty="0"/>
          </a:p>
        </p:txBody>
      </p:sp>
      <p:sp>
        <p:nvSpPr>
          <p:cNvPr id="5129" name="AutoShape 8"/>
          <p:cNvSpPr>
            <a:spLocks noChangeArrowheads="1"/>
          </p:cNvSpPr>
          <p:nvPr/>
        </p:nvSpPr>
        <p:spPr bwMode="auto">
          <a:xfrm>
            <a:off x="7615238" y="4549775"/>
            <a:ext cx="1028700" cy="590550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600"/>
              </a:spcBef>
            </a:pPr>
            <a:r>
              <a:rPr lang="en-US" altLang="en-US" sz="1100" dirty="0">
                <a:latin typeface="Calibri" pitchFamily="34" charset="0"/>
              </a:rPr>
              <a:t>Policy and </a:t>
            </a:r>
            <a:r>
              <a:rPr lang="en-US" altLang="en-US" sz="1100" dirty="0" err="1">
                <a:latin typeface="Calibri" pitchFamily="34" charset="0"/>
              </a:rPr>
              <a:t>Intitutional</a:t>
            </a:r>
            <a:r>
              <a:rPr lang="en-US" altLang="en-US" sz="1100" dirty="0">
                <a:latin typeface="Calibri" pitchFamily="34" charset="0"/>
              </a:rPr>
              <a:t> </a:t>
            </a:r>
            <a:endParaRPr lang="en-US" altLang="en-US" dirty="0"/>
          </a:p>
        </p:txBody>
      </p:sp>
      <p:cxnSp>
        <p:nvCxnSpPr>
          <p:cNvPr id="5130" name="AutoShape 26"/>
          <p:cNvCxnSpPr>
            <a:cxnSpLocks noChangeShapeType="1"/>
          </p:cNvCxnSpPr>
          <p:nvPr/>
        </p:nvCxnSpPr>
        <p:spPr bwMode="auto">
          <a:xfrm>
            <a:off x="1038225" y="1630363"/>
            <a:ext cx="1588" cy="23129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1" name="Text Box 27"/>
          <p:cNvSpPr txBox="1">
            <a:spLocks noChangeArrowheads="1"/>
          </p:cNvSpPr>
          <p:nvPr/>
        </p:nvSpPr>
        <p:spPr bwMode="auto">
          <a:xfrm>
            <a:off x="2930525" y="4464050"/>
            <a:ext cx="4114800" cy="533400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100" dirty="0">
                <a:latin typeface="Calibri" pitchFamily="34" charset="0"/>
              </a:rPr>
              <a:t>Cooperation: DARD, Extension services, Association and technical group to implement PPP models/projects to base on VC</a:t>
            </a:r>
            <a:endParaRPr lang="en-US" altLang="en-US" dirty="0"/>
          </a:p>
        </p:txBody>
      </p:sp>
      <p:cxnSp>
        <p:nvCxnSpPr>
          <p:cNvPr id="5132" name="AutoShape 28"/>
          <p:cNvCxnSpPr>
            <a:cxnSpLocks noChangeShapeType="1"/>
          </p:cNvCxnSpPr>
          <p:nvPr/>
        </p:nvCxnSpPr>
        <p:spPr bwMode="auto">
          <a:xfrm>
            <a:off x="2200275" y="4143375"/>
            <a:ext cx="736600" cy="6413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3" name="Text Box 29"/>
          <p:cNvSpPr txBox="1">
            <a:spLocks noChangeArrowheads="1"/>
          </p:cNvSpPr>
          <p:nvPr/>
        </p:nvSpPr>
        <p:spPr bwMode="auto">
          <a:xfrm>
            <a:off x="3467100" y="5278438"/>
            <a:ext cx="3098800" cy="400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100" dirty="0">
                <a:latin typeface="Calibri" pitchFamily="34" charset="0"/>
              </a:rPr>
              <a:t>Farmer groups – Cooperative – </a:t>
            </a:r>
            <a:r>
              <a:rPr lang="en-US" altLang="en-US" sz="1100" dirty="0" err="1">
                <a:latin typeface="Calibri" pitchFamily="34" charset="0"/>
              </a:rPr>
              <a:t>Agri</a:t>
            </a:r>
            <a:r>
              <a:rPr lang="en-US" altLang="en-US" sz="1100" dirty="0">
                <a:latin typeface="Calibri" pitchFamily="34" charset="0"/>
              </a:rPr>
              <a:t>-forestry companies</a:t>
            </a:r>
            <a:endParaRPr lang="en-US" altLang="en-US" dirty="0"/>
          </a:p>
        </p:txBody>
      </p:sp>
      <p:cxnSp>
        <p:nvCxnSpPr>
          <p:cNvPr id="5134" name="AutoShape 30"/>
          <p:cNvCxnSpPr>
            <a:cxnSpLocks noChangeShapeType="1"/>
          </p:cNvCxnSpPr>
          <p:nvPr/>
        </p:nvCxnSpPr>
        <p:spPr bwMode="auto">
          <a:xfrm>
            <a:off x="4770438" y="4997450"/>
            <a:ext cx="6350" cy="2857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0" name="Text Box 31"/>
          <p:cNvSpPr txBox="1">
            <a:spLocks noChangeArrowheads="1"/>
          </p:cNvSpPr>
          <p:nvPr/>
        </p:nvSpPr>
        <p:spPr bwMode="auto">
          <a:xfrm>
            <a:off x="2657475" y="1436688"/>
            <a:ext cx="2798763" cy="514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dirty="0">
                <a:latin typeface="Times New Roman" pitchFamily="18" charset="0"/>
              </a:rPr>
              <a:t>08 PPP TF: 60 partners: private, public, NGOs</a:t>
            </a:r>
          </a:p>
          <a:p>
            <a:pPr eaLnBrk="1" hangingPunct="1">
              <a:defRPr/>
            </a:pPr>
            <a:endParaRPr lang="en-US" dirty="0"/>
          </a:p>
        </p:txBody>
      </p:sp>
      <p:cxnSp>
        <p:nvCxnSpPr>
          <p:cNvPr id="5136" name="AutoShape 32"/>
          <p:cNvCxnSpPr>
            <a:cxnSpLocks noChangeShapeType="1"/>
          </p:cNvCxnSpPr>
          <p:nvPr/>
        </p:nvCxnSpPr>
        <p:spPr bwMode="auto">
          <a:xfrm>
            <a:off x="4078288" y="1325563"/>
            <a:ext cx="6350" cy="1365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7" name="Text Box 33"/>
          <p:cNvSpPr txBox="1">
            <a:spLocks noChangeArrowheads="1"/>
          </p:cNvSpPr>
          <p:nvPr/>
        </p:nvSpPr>
        <p:spPr bwMode="auto">
          <a:xfrm>
            <a:off x="566738" y="2079625"/>
            <a:ext cx="885825" cy="509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100" dirty="0">
                <a:latin typeface="Calibri" pitchFamily="34" charset="0"/>
              </a:rPr>
              <a:t>Secretariat</a:t>
            </a:r>
            <a:endParaRPr lang="en-US" altLang="en-US" dirty="0"/>
          </a:p>
        </p:txBody>
      </p:sp>
      <p:sp>
        <p:nvSpPr>
          <p:cNvPr id="5138" name="AutoShape 10"/>
          <p:cNvSpPr>
            <a:spLocks noChangeArrowheads="1"/>
          </p:cNvSpPr>
          <p:nvPr/>
        </p:nvSpPr>
        <p:spPr bwMode="auto">
          <a:xfrm>
            <a:off x="1728788" y="2451100"/>
            <a:ext cx="696912" cy="336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200" dirty="0">
                <a:latin typeface="Times New Roman" pitchFamily="18" charset="0"/>
              </a:rPr>
              <a:t>Coffee</a:t>
            </a:r>
            <a:endParaRPr lang="en-US" altLang="en-US" dirty="0"/>
          </a:p>
        </p:txBody>
      </p:sp>
      <p:sp>
        <p:nvSpPr>
          <p:cNvPr id="5139" name="AutoShape 11"/>
          <p:cNvSpPr>
            <a:spLocks noChangeArrowheads="1"/>
          </p:cNvSpPr>
          <p:nvPr/>
        </p:nvSpPr>
        <p:spPr bwMode="auto">
          <a:xfrm>
            <a:off x="2576513" y="2463800"/>
            <a:ext cx="696912" cy="336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200" dirty="0">
                <a:latin typeface="Times New Roman" pitchFamily="18" charset="0"/>
              </a:rPr>
              <a:t>Tea</a:t>
            </a:r>
            <a:endParaRPr lang="en-US" altLang="en-US" dirty="0"/>
          </a:p>
        </p:txBody>
      </p:sp>
      <p:sp>
        <p:nvSpPr>
          <p:cNvPr id="5140" name="AutoShape 12"/>
          <p:cNvSpPr>
            <a:spLocks noChangeArrowheads="1"/>
          </p:cNvSpPr>
          <p:nvPr/>
        </p:nvSpPr>
        <p:spPr bwMode="auto">
          <a:xfrm>
            <a:off x="3384550" y="2460625"/>
            <a:ext cx="949325" cy="336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000" dirty="0">
                <a:latin typeface="Times New Roman" pitchFamily="18" charset="0"/>
              </a:rPr>
              <a:t>commodities</a:t>
            </a:r>
            <a:endParaRPr lang="en-US" altLang="en-US" sz="1000" dirty="0"/>
          </a:p>
        </p:txBody>
      </p:sp>
      <p:sp>
        <p:nvSpPr>
          <p:cNvPr id="5141" name="AutoShape 13"/>
          <p:cNvSpPr>
            <a:spLocks noChangeArrowheads="1"/>
          </p:cNvSpPr>
          <p:nvPr/>
        </p:nvSpPr>
        <p:spPr bwMode="auto">
          <a:xfrm>
            <a:off x="4481424" y="2450514"/>
            <a:ext cx="781050" cy="336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200" dirty="0">
                <a:latin typeface="Times New Roman" pitchFamily="18" charset="0"/>
              </a:rPr>
              <a:t>Vegetable</a:t>
            </a:r>
            <a:endParaRPr lang="en-US" altLang="en-US" dirty="0"/>
          </a:p>
        </p:txBody>
      </p:sp>
      <p:sp>
        <p:nvSpPr>
          <p:cNvPr id="5142" name="AutoShape 14"/>
          <p:cNvSpPr>
            <a:spLocks noChangeArrowheads="1"/>
          </p:cNvSpPr>
          <p:nvPr/>
        </p:nvSpPr>
        <p:spPr bwMode="auto">
          <a:xfrm>
            <a:off x="2757488" y="3219450"/>
            <a:ext cx="896937" cy="336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900" dirty="0">
                <a:latin typeface="Times New Roman" pitchFamily="18" charset="0"/>
              </a:rPr>
              <a:t>Agrichemical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5143" name="AutoShape 15"/>
          <p:cNvSpPr>
            <a:spLocks noChangeArrowheads="1"/>
          </p:cNvSpPr>
          <p:nvPr/>
        </p:nvSpPr>
        <p:spPr bwMode="auto">
          <a:xfrm>
            <a:off x="5319713" y="2460625"/>
            <a:ext cx="1169987" cy="336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200" dirty="0">
                <a:latin typeface="Times New Roman" pitchFamily="18" charset="0"/>
              </a:rPr>
              <a:t>Spice - Pepper</a:t>
            </a:r>
            <a:endParaRPr lang="en-US" altLang="en-US" dirty="0"/>
          </a:p>
        </p:txBody>
      </p:sp>
      <p:sp>
        <p:nvSpPr>
          <p:cNvPr id="5144" name="AutoShape 16"/>
          <p:cNvSpPr>
            <a:spLocks noChangeArrowheads="1"/>
          </p:cNvSpPr>
          <p:nvPr/>
        </p:nvSpPr>
        <p:spPr bwMode="auto">
          <a:xfrm>
            <a:off x="4603750" y="3227388"/>
            <a:ext cx="917575" cy="336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200" dirty="0">
                <a:latin typeface="Times New Roman" pitchFamily="18" charset="0"/>
              </a:rPr>
              <a:t>Finance</a:t>
            </a:r>
            <a:endParaRPr lang="en-US" altLang="en-US" dirty="0"/>
          </a:p>
        </p:txBody>
      </p:sp>
      <p:sp>
        <p:nvSpPr>
          <p:cNvPr id="5145" name="AutoShape 17"/>
          <p:cNvSpPr>
            <a:spLocks noChangeArrowheads="1"/>
          </p:cNvSpPr>
          <p:nvPr/>
        </p:nvSpPr>
        <p:spPr bwMode="auto">
          <a:xfrm>
            <a:off x="6565900" y="2473325"/>
            <a:ext cx="820738" cy="336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200" dirty="0">
                <a:latin typeface="Times New Roman" pitchFamily="18" charset="0"/>
              </a:rPr>
              <a:t>Fisheries</a:t>
            </a:r>
            <a:endParaRPr lang="en-US" altLang="en-US" dirty="0"/>
          </a:p>
        </p:txBody>
      </p:sp>
      <p:sp>
        <p:nvSpPr>
          <p:cNvPr id="5146" name="Text Box 19"/>
          <p:cNvSpPr txBox="1">
            <a:spLocks noChangeArrowheads="1"/>
          </p:cNvSpPr>
          <p:nvPr/>
        </p:nvSpPr>
        <p:spPr bwMode="auto">
          <a:xfrm>
            <a:off x="3600450" y="3487738"/>
            <a:ext cx="479425" cy="27940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100">
                <a:latin typeface="Calibri" pitchFamily="34" charset="0"/>
              </a:rPr>
              <a:t>2015</a:t>
            </a:r>
            <a:endParaRPr lang="en-US" altLang="en-US"/>
          </a:p>
        </p:txBody>
      </p:sp>
      <p:cxnSp>
        <p:nvCxnSpPr>
          <p:cNvPr id="5147" name="AutoShape 23"/>
          <p:cNvCxnSpPr>
            <a:cxnSpLocks noChangeShapeType="1"/>
            <a:endCxn id="5139" idx="2"/>
          </p:cNvCxnSpPr>
          <p:nvPr/>
        </p:nvCxnSpPr>
        <p:spPr bwMode="auto">
          <a:xfrm flipH="1" flipV="1">
            <a:off x="2924175" y="2800350"/>
            <a:ext cx="14288" cy="32067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8" name="AutoShape 25"/>
          <p:cNvCxnSpPr>
            <a:cxnSpLocks noChangeShapeType="1"/>
            <a:endCxn id="5138" idx="2"/>
          </p:cNvCxnSpPr>
          <p:nvPr/>
        </p:nvCxnSpPr>
        <p:spPr bwMode="auto">
          <a:xfrm flipV="1">
            <a:off x="2078038" y="2787650"/>
            <a:ext cx="0" cy="333375"/>
          </a:xfrm>
          <a:prstGeom prst="straightConnector1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9" name="Text Box 9"/>
          <p:cNvSpPr txBox="1">
            <a:spLocks noChangeArrowheads="1"/>
          </p:cNvSpPr>
          <p:nvPr/>
        </p:nvSpPr>
        <p:spPr bwMode="auto">
          <a:xfrm>
            <a:off x="5461000" y="3503613"/>
            <a:ext cx="477838" cy="27940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en-US" sz="1100">
                <a:latin typeface="Calibri" pitchFamily="34" charset="0"/>
              </a:rPr>
              <a:t>2014</a:t>
            </a:r>
            <a:endParaRPr lang="en-US" alt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1797050" y="3121025"/>
            <a:ext cx="555466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1" name="AutoShape 23"/>
          <p:cNvCxnSpPr>
            <a:cxnSpLocks noChangeShapeType="1"/>
          </p:cNvCxnSpPr>
          <p:nvPr/>
        </p:nvCxnSpPr>
        <p:spPr bwMode="auto">
          <a:xfrm flipH="1" flipV="1">
            <a:off x="5870575" y="2800350"/>
            <a:ext cx="14288" cy="32067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2" name="AutoShape 25"/>
          <p:cNvCxnSpPr>
            <a:cxnSpLocks noChangeShapeType="1"/>
          </p:cNvCxnSpPr>
          <p:nvPr/>
        </p:nvCxnSpPr>
        <p:spPr bwMode="auto">
          <a:xfrm flipV="1">
            <a:off x="3748088" y="2773363"/>
            <a:ext cx="0" cy="333375"/>
          </a:xfrm>
          <a:prstGeom prst="straightConnector1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3" name="AutoShape 25"/>
          <p:cNvCxnSpPr>
            <a:cxnSpLocks noChangeShapeType="1"/>
          </p:cNvCxnSpPr>
          <p:nvPr/>
        </p:nvCxnSpPr>
        <p:spPr bwMode="auto">
          <a:xfrm flipV="1">
            <a:off x="4816475" y="2759075"/>
            <a:ext cx="0" cy="333375"/>
          </a:xfrm>
          <a:prstGeom prst="straightConnector1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4" name="AutoShape 25"/>
          <p:cNvCxnSpPr>
            <a:cxnSpLocks noChangeShapeType="1"/>
          </p:cNvCxnSpPr>
          <p:nvPr/>
        </p:nvCxnSpPr>
        <p:spPr bwMode="auto">
          <a:xfrm flipV="1">
            <a:off x="6977063" y="2773363"/>
            <a:ext cx="0" cy="333375"/>
          </a:xfrm>
          <a:prstGeom prst="straightConnector1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5" name="AutoShape 23"/>
          <p:cNvCxnSpPr>
            <a:cxnSpLocks noChangeShapeType="1"/>
          </p:cNvCxnSpPr>
          <p:nvPr/>
        </p:nvCxnSpPr>
        <p:spPr bwMode="auto">
          <a:xfrm flipH="1" flipV="1">
            <a:off x="2271713" y="2771775"/>
            <a:ext cx="12700" cy="3492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6" name="AutoShape 23"/>
          <p:cNvCxnSpPr>
            <a:cxnSpLocks noChangeShapeType="1"/>
          </p:cNvCxnSpPr>
          <p:nvPr/>
        </p:nvCxnSpPr>
        <p:spPr bwMode="auto">
          <a:xfrm flipH="1" flipV="1">
            <a:off x="3100388" y="2773363"/>
            <a:ext cx="12700" cy="3492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7" name="AutoShape 23"/>
          <p:cNvCxnSpPr>
            <a:cxnSpLocks noChangeShapeType="1"/>
          </p:cNvCxnSpPr>
          <p:nvPr/>
        </p:nvCxnSpPr>
        <p:spPr bwMode="auto">
          <a:xfrm flipH="1" flipV="1">
            <a:off x="3927475" y="2774950"/>
            <a:ext cx="14288" cy="349250"/>
          </a:xfrm>
          <a:prstGeom prst="straightConnector1">
            <a:avLst/>
          </a:prstGeom>
          <a:noFill/>
          <a:ln w="635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8" name="AutoShape 23"/>
          <p:cNvCxnSpPr>
            <a:cxnSpLocks noChangeShapeType="1"/>
          </p:cNvCxnSpPr>
          <p:nvPr/>
        </p:nvCxnSpPr>
        <p:spPr bwMode="auto">
          <a:xfrm flipH="1" flipV="1">
            <a:off x="5699125" y="2765425"/>
            <a:ext cx="14288" cy="349250"/>
          </a:xfrm>
          <a:prstGeom prst="straightConnector1">
            <a:avLst/>
          </a:prstGeom>
          <a:noFill/>
          <a:ln w="635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9" name="AutoShape 23"/>
          <p:cNvCxnSpPr>
            <a:cxnSpLocks noChangeShapeType="1"/>
          </p:cNvCxnSpPr>
          <p:nvPr/>
        </p:nvCxnSpPr>
        <p:spPr bwMode="auto">
          <a:xfrm flipH="1" flipV="1">
            <a:off x="6881813" y="2754313"/>
            <a:ext cx="12700" cy="349250"/>
          </a:xfrm>
          <a:prstGeom prst="straightConnector1">
            <a:avLst/>
          </a:prstGeom>
          <a:noFill/>
          <a:ln w="635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60" name="AutoShape 23"/>
          <p:cNvCxnSpPr>
            <a:cxnSpLocks noChangeShapeType="1"/>
          </p:cNvCxnSpPr>
          <p:nvPr/>
        </p:nvCxnSpPr>
        <p:spPr bwMode="auto">
          <a:xfrm flipH="1" flipV="1">
            <a:off x="4919663" y="2759075"/>
            <a:ext cx="12700" cy="349250"/>
          </a:xfrm>
          <a:prstGeom prst="straightConnector1">
            <a:avLst/>
          </a:prstGeom>
          <a:noFill/>
          <a:ln w="635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Elbow Connector 30"/>
          <p:cNvCxnSpPr>
            <a:stCxn id="28" idx="0"/>
            <a:endCxn id="5150" idx="3"/>
          </p:cNvCxnSpPr>
          <p:nvPr/>
        </p:nvCxnSpPr>
        <p:spPr>
          <a:xfrm rot="16200000" flipV="1">
            <a:off x="6671470" y="478631"/>
            <a:ext cx="227012" cy="265747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own Arrow 5156"/>
          <p:cNvSpPr/>
          <p:nvPr/>
        </p:nvSpPr>
        <p:spPr>
          <a:xfrm>
            <a:off x="3914775" y="1951038"/>
            <a:ext cx="46038" cy="2270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161" name="Straight Connector 5160"/>
          <p:cNvCxnSpPr/>
          <p:nvPr/>
        </p:nvCxnSpPr>
        <p:spPr>
          <a:xfrm>
            <a:off x="1452563" y="2178050"/>
            <a:ext cx="5934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3" name="Straight Arrow Connector 5162"/>
          <p:cNvCxnSpPr>
            <a:endCxn id="5138" idx="0"/>
          </p:cNvCxnSpPr>
          <p:nvPr/>
        </p:nvCxnSpPr>
        <p:spPr>
          <a:xfrm>
            <a:off x="2068513" y="2178050"/>
            <a:ext cx="9525" cy="27305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2895600" y="2200275"/>
            <a:ext cx="0" cy="27305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3757613" y="2200275"/>
            <a:ext cx="0" cy="27305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4619625" y="2200275"/>
            <a:ext cx="0" cy="27305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5634038" y="2208213"/>
            <a:ext cx="0" cy="27305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6846888" y="2208213"/>
            <a:ext cx="0" cy="27146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665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3"/>
          <p:cNvGrpSpPr>
            <a:grpSpLocks/>
          </p:cNvGrpSpPr>
          <p:nvPr/>
        </p:nvGrpSpPr>
        <p:grpSpPr bwMode="auto">
          <a:xfrm>
            <a:off x="228600" y="381000"/>
            <a:ext cx="8763000" cy="6019800"/>
            <a:chOff x="1029494" y="762000"/>
            <a:chExt cx="7467600" cy="4901527"/>
          </a:xfrm>
        </p:grpSpPr>
        <p:sp>
          <p:nvSpPr>
            <p:cNvPr id="6147" name="TextBox 1"/>
            <p:cNvSpPr txBox="1">
              <a:spLocks noChangeArrowheads="1"/>
            </p:cNvSpPr>
            <p:nvPr/>
          </p:nvSpPr>
          <p:spPr bwMode="auto">
            <a:xfrm>
              <a:off x="2133600" y="762000"/>
              <a:ext cx="5867400" cy="375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rgbClr val="0070C0"/>
                  </a:solidFill>
                </a:rPr>
                <a:t>The approaching of PPP in Agriculture</a:t>
              </a:r>
            </a:p>
          </p:txBody>
        </p:sp>
        <p:sp>
          <p:nvSpPr>
            <p:cNvPr id="6148" name="TextBox 2"/>
            <p:cNvSpPr txBox="1">
              <a:spLocks noChangeArrowheads="1"/>
            </p:cNvSpPr>
            <p:nvPr/>
          </p:nvSpPr>
          <p:spPr bwMode="auto">
            <a:xfrm>
              <a:off x="3810000" y="2362200"/>
              <a:ext cx="685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6149" name="Group 1"/>
            <p:cNvGrpSpPr>
              <a:grpSpLocks/>
            </p:cNvGrpSpPr>
            <p:nvPr/>
          </p:nvGrpSpPr>
          <p:grpSpPr bwMode="auto">
            <a:xfrm>
              <a:off x="1830794" y="1411244"/>
              <a:ext cx="5791200" cy="3428768"/>
              <a:chOff x="-292953" y="196717"/>
              <a:chExt cx="9330746" cy="5822436"/>
            </a:xfrm>
          </p:grpSpPr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-292329" y="196641"/>
                <a:ext cx="9330746" cy="582203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05867">
                    <a:alpha val="50000"/>
                  </a:srgbClr>
                </a:outerShdw>
              </a:effectLst>
            </p:spPr>
            <p:txBody>
              <a:bodyPr tIns="182880" rIns="274320"/>
              <a:lstStyle/>
              <a:p>
                <a:pPr algn="just">
                  <a:defRPr/>
                </a:pPr>
                <a:endParaRPr lang="vi-VN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5" name="Rectangle 9"/>
              <p:cNvSpPr>
                <a:spLocks noChangeArrowheads="1"/>
              </p:cNvSpPr>
              <p:nvPr/>
            </p:nvSpPr>
            <p:spPr bwMode="auto">
              <a:xfrm>
                <a:off x="973768" y="989084"/>
                <a:ext cx="6918768" cy="4185931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4E6128">
                    <a:alpha val="50000"/>
                  </a:srgbClr>
                </a:outerShdw>
              </a:effectLst>
            </p:spPr>
            <p:txBody>
              <a:bodyPr tIns="182880" rIns="274320" bIns="0"/>
              <a:lstStyle/>
              <a:p>
                <a:pPr marL="465138" algn="just">
                  <a:spcBef>
                    <a:spcPts val="600"/>
                  </a:spcBef>
                  <a:defRPr/>
                </a:pPr>
                <a:endParaRPr lang="vi-VN" sz="1600" dirty="0">
                  <a:latin typeface="Arial" charset="0"/>
                  <a:ea typeface="Tahoma" pitchFamily="34" charset="0"/>
                  <a:cs typeface="Arial" charset="0"/>
                </a:endParaRPr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auto">
              <a:xfrm>
                <a:off x="1178389" y="1681797"/>
                <a:ext cx="6629741" cy="2285686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tIns="182880" rIns="182880" bIns="91440"/>
              <a:lstStyle/>
              <a:p>
                <a:pPr marL="465138" algn="ctr">
                  <a:spcBef>
                    <a:spcPts val="600"/>
                  </a:spcBef>
                  <a:defRPr/>
                </a:pPr>
                <a:r>
                  <a:rPr lang="vi-VN" b="1" dirty="0">
                    <a:solidFill>
                      <a:schemeClr val="tx1"/>
                    </a:solidFill>
                    <a:cs typeface="Arial" pitchFamily="34" charset="0"/>
                  </a:rPr>
                  <a:t>(PPP)</a:t>
                </a:r>
              </a:p>
              <a:p>
                <a:pPr marL="914400" lvl="1" indent="-463550" algn="just">
                  <a:spcBef>
                    <a:spcPts val="300"/>
                  </a:spcBef>
                  <a:buFont typeface="Wingdings" pitchFamily="2" charset="2"/>
                  <a:buChar char="§"/>
                  <a:defRPr/>
                </a:pPr>
                <a:r>
                  <a:rPr lang="en-US" sz="105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Official contract: cost – benefit and risks</a:t>
                </a:r>
              </a:p>
              <a:p>
                <a:pPr marL="914400" lvl="1" indent="-463550" algn="just">
                  <a:spcBef>
                    <a:spcPts val="300"/>
                  </a:spcBef>
                  <a:buFont typeface="Wingdings" pitchFamily="2" charset="2"/>
                  <a:buChar char="§"/>
                  <a:defRPr/>
                </a:pPr>
                <a:r>
                  <a:rPr lang="en-US" sz="105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Detailed projects</a:t>
                </a:r>
                <a:endParaRPr lang="vi-VN" sz="1600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6150" name="TextBox 11"/>
            <p:cNvSpPr txBox="1">
              <a:spLocks noChangeArrowheads="1"/>
            </p:cNvSpPr>
            <p:nvPr/>
          </p:nvSpPr>
          <p:spPr bwMode="auto">
            <a:xfrm>
              <a:off x="3200400" y="1828800"/>
              <a:ext cx="3257550" cy="300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b="1" dirty="0" err="1">
                  <a:latin typeface="Calibri" pitchFamily="34" charset="0"/>
                </a:rPr>
                <a:t>Hợp</a:t>
              </a:r>
              <a:r>
                <a:rPr lang="en-US" altLang="en-US" b="1" dirty="0">
                  <a:latin typeface="Calibri" pitchFamily="34" charset="0"/>
                </a:rPr>
                <a:t> </a:t>
              </a:r>
              <a:r>
                <a:rPr lang="en-US" altLang="en-US" b="1" dirty="0" err="1">
                  <a:latin typeface="Calibri" pitchFamily="34" charset="0"/>
                </a:rPr>
                <a:t>tác</a:t>
              </a:r>
              <a:r>
                <a:rPr lang="en-US" altLang="en-US" b="1" dirty="0">
                  <a:latin typeface="Calibri" pitchFamily="34" charset="0"/>
                </a:rPr>
                <a:t> </a:t>
              </a:r>
              <a:r>
                <a:rPr lang="en-US" altLang="en-US" b="1" dirty="0" err="1">
                  <a:latin typeface="Calibri" pitchFamily="34" charset="0"/>
                </a:rPr>
                <a:t>công</a:t>
              </a:r>
              <a:r>
                <a:rPr lang="en-US" altLang="en-US" b="1" dirty="0">
                  <a:latin typeface="Calibri" pitchFamily="34" charset="0"/>
                </a:rPr>
                <a:t> </a:t>
              </a:r>
              <a:r>
                <a:rPr lang="en-US" altLang="en-US" b="1" dirty="0" err="1">
                  <a:latin typeface="Calibri" pitchFamily="34" charset="0"/>
                </a:rPr>
                <a:t>tư</a:t>
              </a:r>
              <a:r>
                <a:rPr lang="en-US" altLang="en-US" b="1" dirty="0">
                  <a:latin typeface="Calibri" pitchFamily="34" charset="0"/>
                </a:rPr>
                <a:t> (PPC): </a:t>
              </a:r>
              <a:r>
                <a:rPr lang="en-US" altLang="en-US" b="1" dirty="0" err="1">
                  <a:latin typeface="Calibri" pitchFamily="34" charset="0"/>
                </a:rPr>
                <a:t>microsopci</a:t>
              </a:r>
              <a:endParaRPr lang="en-US" altLang="en-US" b="1" dirty="0">
                <a:latin typeface="Calibri" pitchFamily="34" charset="0"/>
              </a:endParaRPr>
            </a:p>
          </p:txBody>
        </p:sp>
        <p:sp>
          <p:nvSpPr>
            <p:cNvPr id="6151" name="TextBox 2"/>
            <p:cNvSpPr txBox="1">
              <a:spLocks noChangeArrowheads="1"/>
            </p:cNvSpPr>
            <p:nvPr/>
          </p:nvSpPr>
          <p:spPr bwMode="auto">
            <a:xfrm>
              <a:off x="3048000" y="1295400"/>
              <a:ext cx="3849688" cy="300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b="1" dirty="0">
                  <a:latin typeface="Calibri" pitchFamily="34" charset="0"/>
                </a:rPr>
                <a:t>Public Private </a:t>
              </a:r>
              <a:r>
                <a:rPr lang="en-US" altLang="en-US" b="1" dirty="0" err="1">
                  <a:latin typeface="Calibri" pitchFamily="34" charset="0"/>
                </a:rPr>
                <a:t>Interation</a:t>
              </a:r>
              <a:r>
                <a:rPr lang="en-US" altLang="en-US" b="1" dirty="0">
                  <a:latin typeface="Calibri" pitchFamily="34" charset="0"/>
                </a:rPr>
                <a:t> (PPI): </a:t>
              </a:r>
              <a:r>
                <a:rPr lang="en-US" altLang="en-US" b="1" dirty="0" err="1">
                  <a:latin typeface="Calibri" pitchFamily="34" charset="0"/>
                </a:rPr>
                <a:t>macrosopic</a:t>
              </a:r>
              <a:endParaRPr lang="en-US" altLang="en-US" b="1" dirty="0">
                <a:latin typeface="Calibri" pitchFamily="34" charset="0"/>
              </a:endParaRPr>
            </a:p>
          </p:txBody>
        </p:sp>
        <p:sp>
          <p:nvSpPr>
            <p:cNvPr id="6152" name="TextBox 7"/>
            <p:cNvSpPr txBox="1">
              <a:spLocks noChangeArrowheads="1"/>
            </p:cNvSpPr>
            <p:nvPr/>
          </p:nvSpPr>
          <p:spPr bwMode="auto">
            <a:xfrm rot="971659">
              <a:off x="1391933" y="4010128"/>
              <a:ext cx="276430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508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1" algn="ctr" eaLnBrk="1" hangingPunct="1">
                <a:spcBef>
                  <a:spcPts val="300"/>
                </a:spcBef>
              </a:pPr>
              <a:r>
                <a:rPr lang="en-US" altLang="en-US" b="1"/>
                <a:t>Môi trường đầu tư</a:t>
              </a:r>
            </a:p>
          </p:txBody>
        </p:sp>
        <p:sp>
          <p:nvSpPr>
            <p:cNvPr id="6153" name="TextBox 6"/>
            <p:cNvSpPr txBox="1">
              <a:spLocks noChangeArrowheads="1"/>
            </p:cNvSpPr>
            <p:nvPr/>
          </p:nvSpPr>
          <p:spPr bwMode="auto">
            <a:xfrm rot="-1414909">
              <a:off x="4760272" y="4010139"/>
              <a:ext cx="3419475" cy="369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508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1" algn="ctr" eaLnBrk="1" hangingPunct="1">
                <a:spcBef>
                  <a:spcPts val="300"/>
                </a:spcBef>
              </a:pPr>
              <a:r>
                <a:rPr lang="en-US" altLang="en-US" b="1"/>
                <a:t>Năng lực thực thi</a:t>
              </a:r>
              <a:endParaRPr lang="en-US" altLang="en-US" b="1">
                <a:latin typeface="Calibri" pitchFamily="34" charset="0"/>
              </a:endParaRPr>
            </a:p>
          </p:txBody>
        </p:sp>
        <p:sp>
          <p:nvSpPr>
            <p:cNvPr id="6154" name="TextBox 22"/>
            <p:cNvSpPr txBox="1">
              <a:spLocks noChangeArrowheads="1"/>
            </p:cNvSpPr>
            <p:nvPr/>
          </p:nvSpPr>
          <p:spPr bwMode="auto">
            <a:xfrm>
              <a:off x="1029494" y="5047974"/>
              <a:ext cx="746760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/>
                <a:t>Hầu hết các mô hình PPP nông nghiệp hiện nay là hình thức PPC </a:t>
              </a:r>
            </a:p>
            <a:p>
              <a:pPr eaLnBrk="1" hangingPunct="1"/>
              <a:r>
                <a:rPr lang="en-US" altLang="en-US" sz="1600"/>
                <a:t>(</a:t>
              </a:r>
              <a:r>
                <a:rPr lang="en-US" altLang="en-US" sz="1600" i="1"/>
                <a:t>Nguồn: IPSARD)</a:t>
              </a:r>
              <a:r>
                <a:rPr lang="en-US" altLang="en-US" sz="1600"/>
                <a:t> </a:t>
              </a:r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4509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460216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PPP Task Force Update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03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784</Words>
  <Application>Microsoft Office PowerPoint</Application>
  <PresentationFormat>On-screen Show (4:3)</PresentationFormat>
  <Paragraphs>139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Geneva</vt:lpstr>
      <vt:lpstr>ＭＳ Ｐゴシック</vt:lpstr>
      <vt:lpstr>ＭＳ Ｐゴシック</vt:lpstr>
      <vt:lpstr>Arial</vt:lpstr>
      <vt:lpstr>Calibri</vt:lpstr>
      <vt:lpstr>Segoe UI</vt:lpstr>
      <vt:lpstr>Tahoma</vt:lpstr>
      <vt:lpstr>Times New Roman</vt:lpstr>
      <vt:lpstr>Wingdings</vt:lpstr>
      <vt:lpstr>Office Theme</vt:lpstr>
      <vt:lpstr>Microsoft Excel Chart</vt:lpstr>
      <vt:lpstr>Public Private Partnership Task Forces ACTIVITIES’ UPDATES </vt:lpstr>
      <vt:lpstr>Content</vt:lpstr>
      <vt:lpstr>1. The PPP Agricultural Task Forces for 2010 - 2015 </vt:lpstr>
      <vt:lpstr>FTAs networks </vt:lpstr>
      <vt:lpstr>FDI in Agriculture</vt:lpstr>
      <vt:lpstr> Responding to implement a new vision for agriculture  </vt:lpstr>
      <vt:lpstr>PowerPoint Presentation</vt:lpstr>
      <vt:lpstr>PowerPoint Presentation</vt:lpstr>
      <vt:lpstr>2. PPP Task Force Update</vt:lpstr>
      <vt:lpstr>2.1 PPP Coffee Task Force  Co-chaired by DCP and Nestle</vt:lpstr>
      <vt:lpstr>2.2 PPP Tea Task Force  Co-chaired by DCP and Uniliver </vt:lpstr>
      <vt:lpstr>2.3 PPP Fisheries Task Force  Co-chaired by Directorate of Fisheries and Metro Cash and Carry </vt:lpstr>
      <vt:lpstr>2.4 PPP Vegetable Task Force  Co-chaired by PD and Syngenta </vt:lpstr>
      <vt:lpstr>2.5 PPP Commodities Task Forces  Co-chaired by ICD and Bungee</vt:lpstr>
      <vt:lpstr>2.6 PPP Spice and Pepper Task Force   Co-chaired by ICD and IDH </vt:lpstr>
      <vt:lpstr>2.7 PPP Agrochemical  PPD, IDH and Croplife </vt:lpstr>
      <vt:lpstr>2.8 PPP Finance Task Force  chaired by ICD</vt:lpstr>
      <vt:lpstr>Directions for PSAV operation</vt:lpstr>
      <vt:lpstr>Directions for PSAV operation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ĐÁNH GIÁ HOẠT ĐỘNG CỦA CÁC NHÓM PPP NGÀNH HÀNG: CÁC VẤN ĐỀ VÀ GIẢI PHÁP THÚC ĐẨY  vU</dc:title>
  <dc:creator>hhanh.htqt</dc:creator>
  <cp:lastModifiedBy>user</cp:lastModifiedBy>
  <cp:revision>70</cp:revision>
  <cp:lastPrinted>2016-11-29T08:42:15Z</cp:lastPrinted>
  <dcterms:created xsi:type="dcterms:W3CDTF">2016-11-29T05:32:21Z</dcterms:created>
  <dcterms:modified xsi:type="dcterms:W3CDTF">2018-03-05T03:18:40Z</dcterms:modified>
</cp:coreProperties>
</file>